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8" r:id="rId2"/>
    <p:sldId id="314" r:id="rId3"/>
    <p:sldId id="315" r:id="rId4"/>
    <p:sldId id="316" r:id="rId5"/>
    <p:sldId id="385" r:id="rId6"/>
    <p:sldId id="348" r:id="rId7"/>
    <p:sldId id="420" r:id="rId8"/>
    <p:sldId id="386" r:id="rId9"/>
    <p:sldId id="311" r:id="rId10"/>
    <p:sldId id="336" r:id="rId11"/>
    <p:sldId id="334" r:id="rId12"/>
    <p:sldId id="333" r:id="rId13"/>
    <p:sldId id="335" r:id="rId14"/>
    <p:sldId id="331" r:id="rId15"/>
    <p:sldId id="332" r:id="rId16"/>
    <p:sldId id="320" r:id="rId17"/>
    <p:sldId id="337" r:id="rId18"/>
    <p:sldId id="410" r:id="rId19"/>
    <p:sldId id="411" r:id="rId20"/>
    <p:sldId id="408" r:id="rId21"/>
    <p:sldId id="412" r:id="rId22"/>
    <p:sldId id="413" r:id="rId23"/>
    <p:sldId id="414" r:id="rId24"/>
    <p:sldId id="415" r:id="rId25"/>
    <p:sldId id="416" r:id="rId26"/>
    <p:sldId id="417" r:id="rId27"/>
    <p:sldId id="418" r:id="rId28"/>
    <p:sldId id="419" r:id="rId29"/>
    <p:sldId id="283" r:id="rId3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33CC"/>
    <a:srgbClr val="FCA904"/>
    <a:srgbClr val="0000CC"/>
    <a:srgbClr val="FBD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70" autoAdjust="0"/>
    <p:restoredTop sz="94424" autoAdjust="0"/>
  </p:normalViewPr>
  <p:slideViewPr>
    <p:cSldViewPr>
      <p:cViewPr varScale="1">
        <p:scale>
          <a:sx n="66" d="100"/>
          <a:sy n="66" d="100"/>
        </p:scale>
        <p:origin x="1306" y="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B0570-9DDB-4EAA-A562-2888D3063BFE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6DF30-F80D-48F7-9B9C-A3A848DAA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387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3.emf"/><Relationship Id="rId4" Type="http://schemas.openxmlformats.org/officeDocument/2006/relationships/image" Target="../media/image30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37.emf"/><Relationship Id="rId7" Type="http://schemas.openxmlformats.org/officeDocument/2006/relationships/image" Target="../media/image38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10" Type="http://schemas.openxmlformats.org/officeDocument/2006/relationships/image" Target="../media/image43.png"/><Relationship Id="rId4" Type="http://schemas.openxmlformats.org/officeDocument/2006/relationships/image" Target="../media/image370.pn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7" Type="http://schemas.openxmlformats.org/officeDocument/2006/relationships/image" Target="../media/image44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45.png"/><Relationship Id="rId10" Type="http://schemas.openxmlformats.org/officeDocument/2006/relationships/image" Target="../media/image33.emf"/><Relationship Id="rId9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7" Type="http://schemas.openxmlformats.org/officeDocument/2006/relationships/image" Target="../media/image57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5" Type="http://schemas.openxmlformats.org/officeDocument/2006/relationships/image" Target="../media/image33.emf"/><Relationship Id="rId4" Type="http://schemas.openxmlformats.org/officeDocument/2006/relationships/image" Target="../media/image1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13" Type="http://schemas.openxmlformats.org/officeDocument/2006/relationships/image" Target="../media/image70.emf"/><Relationship Id="rId3" Type="http://schemas.openxmlformats.org/officeDocument/2006/relationships/image" Target="../media/image17.png"/><Relationship Id="rId7" Type="http://schemas.openxmlformats.org/officeDocument/2006/relationships/image" Target="../media/image64.emf"/><Relationship Id="rId12" Type="http://schemas.openxmlformats.org/officeDocument/2006/relationships/image" Target="../media/image69.emf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emf"/><Relationship Id="rId11" Type="http://schemas.openxmlformats.org/officeDocument/2006/relationships/image" Target="../media/image68.emf"/><Relationship Id="rId5" Type="http://schemas.openxmlformats.org/officeDocument/2006/relationships/image" Target="../media/image33.emf"/><Relationship Id="rId10" Type="http://schemas.openxmlformats.org/officeDocument/2006/relationships/image" Target="../media/image67.emf"/><Relationship Id="rId4" Type="http://schemas.openxmlformats.org/officeDocument/2006/relationships/image" Target="../media/image18.png"/><Relationship Id="rId9" Type="http://schemas.openxmlformats.org/officeDocument/2006/relationships/image" Target="../media/image66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4.jpeg"/><Relationship Id="rId7" Type="http://schemas.microsoft.com/office/2007/relationships/hdphoto" Target="../media/hdphoto2.wdp"/><Relationship Id="rId12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11" Type="http://schemas.openxmlformats.org/officeDocument/2006/relationships/image" Target="../media/image9.png"/><Relationship Id="rId5" Type="http://schemas.openxmlformats.org/officeDocument/2006/relationships/image" Target="../media/image6.jpeg"/><Relationship Id="rId10" Type="http://schemas.openxmlformats.org/officeDocument/2006/relationships/image" Target="../media/image8.gif"/><Relationship Id="rId4" Type="http://schemas.openxmlformats.org/officeDocument/2006/relationships/image" Target="../media/image5.jpeg"/><Relationship Id="rId9" Type="http://schemas.openxmlformats.org/officeDocument/2006/relationships/image" Target="../media/image3.w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image" Target="../media/image72.emf"/><Relationship Id="rId7" Type="http://schemas.openxmlformats.org/officeDocument/2006/relationships/image" Target="../media/image75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emf"/><Relationship Id="rId11" Type="http://schemas.openxmlformats.org/officeDocument/2006/relationships/image" Target="../media/image79.emf"/><Relationship Id="rId5" Type="http://schemas.openxmlformats.org/officeDocument/2006/relationships/image" Target="../media/image300.png"/><Relationship Id="rId10" Type="http://schemas.openxmlformats.org/officeDocument/2006/relationships/image" Target="../media/image78.emf"/><Relationship Id="rId4" Type="http://schemas.openxmlformats.org/officeDocument/2006/relationships/image" Target="../media/image73.emf"/><Relationship Id="rId9" Type="http://schemas.openxmlformats.org/officeDocument/2006/relationships/image" Target="../media/image7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5" Type="http://schemas.openxmlformats.org/officeDocument/2006/relationships/image" Target="../media/image330.png"/><Relationship Id="rId4" Type="http://schemas.openxmlformats.org/officeDocument/2006/relationships/image" Target="../media/image39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13" Type="http://schemas.openxmlformats.org/officeDocument/2006/relationships/image" Target="../media/image96.emf"/><Relationship Id="rId3" Type="http://schemas.openxmlformats.org/officeDocument/2006/relationships/image" Target="../media/image87.emf"/><Relationship Id="rId7" Type="http://schemas.openxmlformats.org/officeDocument/2006/relationships/image" Target="../media/image91.emf"/><Relationship Id="rId12" Type="http://schemas.openxmlformats.org/officeDocument/2006/relationships/image" Target="../media/image95.emf"/><Relationship Id="rId17" Type="http://schemas.openxmlformats.org/officeDocument/2006/relationships/image" Target="../media/image54.png"/><Relationship Id="rId2" Type="http://schemas.openxmlformats.org/officeDocument/2006/relationships/image" Target="../media/image86.emf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emf"/><Relationship Id="rId11" Type="http://schemas.openxmlformats.org/officeDocument/2006/relationships/image" Target="../media/image94.emf"/><Relationship Id="rId5" Type="http://schemas.openxmlformats.org/officeDocument/2006/relationships/image" Target="../media/image89.emf"/><Relationship Id="rId15" Type="http://schemas.openxmlformats.org/officeDocument/2006/relationships/image" Target="../media/image97.emf"/><Relationship Id="rId10" Type="http://schemas.openxmlformats.org/officeDocument/2006/relationships/image" Target="../media/image93.emf"/><Relationship Id="rId4" Type="http://schemas.openxmlformats.org/officeDocument/2006/relationships/image" Target="../media/image88.emf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emf"/><Relationship Id="rId4" Type="http://schemas.openxmlformats.org/officeDocument/2006/relationships/image" Target="../media/image9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emf"/><Relationship Id="rId4" Type="http://schemas.openxmlformats.org/officeDocument/2006/relationships/image" Target="../media/image10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7" Type="http://schemas.openxmlformats.org/officeDocument/2006/relationships/image" Target="../media/image73.png"/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emf"/><Relationship Id="rId5" Type="http://schemas.openxmlformats.org/officeDocument/2006/relationships/image" Target="../media/image113.emf"/><Relationship Id="rId4" Type="http://schemas.openxmlformats.org/officeDocument/2006/relationships/image" Target="../media/image112.emf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2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8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emf"/><Relationship Id="rId4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802" y="27464"/>
            <a:ext cx="9161151" cy="908639"/>
          </a:xfrm>
          <a:noFill/>
        </p:spPr>
        <p:txBody>
          <a:bodyPr>
            <a:noAutofit/>
          </a:bodyPr>
          <a:lstStyle/>
          <a:p>
            <a:r>
              <a:rPr lang="en-US" altLang="zh-CN" sz="2800" b="1" dirty="0" err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Neutrinoless</a:t>
            </a:r>
            <a:r>
              <a:rPr lang="en-US" altLang="zh-CN" sz="2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Double-</a:t>
            </a:r>
            <a:r>
              <a:rPr lang="el-GR" altLang="zh-CN" sz="2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β</a:t>
            </a:r>
            <a:r>
              <a:rPr lang="en-US" altLang="zh-CN" sz="2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Decays &amp; </a:t>
            </a:r>
            <a:r>
              <a:rPr lang="el-GR" altLang="zh-CN" sz="2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ν</a:t>
            </a:r>
            <a:r>
              <a:rPr lang="en-US" altLang="zh-CN" sz="2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Masses</a:t>
            </a:r>
            <a:endParaRPr lang="zh-CN" altLang="en-US" sz="28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11377" y="5085184"/>
            <a:ext cx="9144000" cy="576064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Shun Zhou (IHEP &amp; UCAS)</a:t>
            </a: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-11377" y="5633864"/>
            <a:ext cx="9166754" cy="72008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Workshop on </a:t>
            </a:r>
            <a:r>
              <a:rPr lang="en-US" altLang="zh-CN" sz="1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Neutrinoless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Double-Beta Decays, Sun </a:t>
            </a:r>
            <a:r>
              <a:rPr lang="en-US" altLang="zh-CN" sz="1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Yat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-Sen University, </a:t>
            </a:r>
          </a:p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Zhuhai, 2021/5/21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27584" y="1212700"/>
            <a:ext cx="7348094" cy="2233957"/>
            <a:chOff x="1565172" y="1225728"/>
            <a:chExt cx="7348094" cy="2233957"/>
          </a:xfrm>
        </p:grpSpPr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6336" y="1674396"/>
              <a:ext cx="1316930" cy="175460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5172" y="1611561"/>
              <a:ext cx="1316930" cy="184812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grpSp>
          <p:nvGrpSpPr>
            <p:cNvPr id="9" name="组合 8"/>
            <p:cNvGrpSpPr/>
            <p:nvPr/>
          </p:nvGrpSpPr>
          <p:grpSpPr>
            <a:xfrm>
              <a:off x="3203848" y="1225728"/>
              <a:ext cx="4317382" cy="2232248"/>
              <a:chOff x="2577292" y="1225728"/>
              <a:chExt cx="4317382" cy="2232248"/>
            </a:xfrm>
          </p:grpSpPr>
          <p:sp>
            <p:nvSpPr>
              <p:cNvPr id="16" name="任意多边形 15"/>
              <p:cNvSpPr/>
              <p:nvPr/>
            </p:nvSpPr>
            <p:spPr>
              <a:xfrm>
                <a:off x="2635625" y="1628800"/>
                <a:ext cx="2044388" cy="1813647"/>
              </a:xfrm>
              <a:custGeom>
                <a:avLst/>
                <a:gdLst>
                  <a:gd name="connsiteX0" fmla="*/ 0 w 2259105"/>
                  <a:gd name="connsiteY0" fmla="*/ 5189 h 1963081"/>
                  <a:gd name="connsiteX1" fmla="*/ 559397 w 2259105"/>
                  <a:gd name="connsiteY1" fmla="*/ 58978 h 1963081"/>
                  <a:gd name="connsiteX2" fmla="*/ 1387736 w 2259105"/>
                  <a:gd name="connsiteY2" fmla="*/ 424738 h 1963081"/>
                  <a:gd name="connsiteX3" fmla="*/ 2000922 w 2259105"/>
                  <a:gd name="connsiteY3" fmla="*/ 1446714 h 1963081"/>
                  <a:gd name="connsiteX4" fmla="*/ 2259105 w 2259105"/>
                  <a:gd name="connsiteY4" fmla="*/ 1963081 h 1963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59105" h="1963081">
                    <a:moveTo>
                      <a:pt x="0" y="5189"/>
                    </a:moveTo>
                    <a:cubicBezTo>
                      <a:pt x="164054" y="-2879"/>
                      <a:pt x="328108" y="-10947"/>
                      <a:pt x="559397" y="58978"/>
                    </a:cubicBezTo>
                    <a:cubicBezTo>
                      <a:pt x="790686" y="128903"/>
                      <a:pt x="1147482" y="193449"/>
                      <a:pt x="1387736" y="424738"/>
                    </a:cubicBezTo>
                    <a:cubicBezTo>
                      <a:pt x="1627990" y="656027"/>
                      <a:pt x="1855694" y="1190324"/>
                      <a:pt x="2000922" y="1446714"/>
                    </a:cubicBezTo>
                    <a:cubicBezTo>
                      <a:pt x="2146150" y="1703104"/>
                      <a:pt x="2202627" y="1833092"/>
                      <a:pt x="2259105" y="1963081"/>
                    </a:cubicBezTo>
                  </a:path>
                </a:pathLst>
              </a:custGeom>
              <a:noFill/>
              <a:ln w="38100">
                <a:solidFill>
                  <a:srgbClr val="FF33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33CC"/>
                  </a:solidFill>
                </a:endParaRPr>
              </a:p>
            </p:txBody>
          </p:sp>
          <p:grpSp>
            <p:nvGrpSpPr>
              <p:cNvPr id="14" name="组合 13"/>
              <p:cNvGrpSpPr/>
              <p:nvPr/>
            </p:nvGrpSpPr>
            <p:grpSpPr>
              <a:xfrm>
                <a:off x="2577292" y="1225728"/>
                <a:ext cx="4104456" cy="2232248"/>
                <a:chOff x="1353156" y="1225728"/>
                <a:chExt cx="4104456" cy="2232248"/>
              </a:xfrm>
            </p:grpSpPr>
            <p:cxnSp>
              <p:nvCxnSpPr>
                <p:cNvPr id="12" name="直接箭头连接符 11"/>
                <p:cNvCxnSpPr/>
                <p:nvPr/>
              </p:nvCxnSpPr>
              <p:spPr>
                <a:xfrm flipV="1">
                  <a:off x="1374672" y="1225728"/>
                  <a:ext cx="0" cy="2232248"/>
                </a:xfrm>
                <a:prstGeom prst="straightConnector1">
                  <a:avLst/>
                </a:prstGeom>
                <a:ln w="57150">
                  <a:solidFill>
                    <a:srgbClr val="FCA904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直接箭头连接符 9"/>
                <p:cNvCxnSpPr/>
                <p:nvPr/>
              </p:nvCxnSpPr>
              <p:spPr>
                <a:xfrm>
                  <a:off x="1353156" y="3429000"/>
                  <a:ext cx="4104456" cy="0"/>
                </a:xfrm>
                <a:prstGeom prst="straightConnector1">
                  <a:avLst/>
                </a:prstGeom>
                <a:ln w="57150">
                  <a:solidFill>
                    <a:srgbClr val="FCA904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TextBox 18"/>
              <p:cNvSpPr txBox="1"/>
              <p:nvPr/>
            </p:nvSpPr>
            <p:spPr>
              <a:xfrm>
                <a:off x="5796136" y="1225728"/>
                <a:ext cx="94929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rPr>
                  <a:t>0</a:t>
                </a:r>
                <a:r>
                  <a:rPr lang="el-GR" sz="2400" b="1" dirty="0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rPr>
                  <a:t>ν</a:t>
                </a:r>
                <a:r>
                  <a:rPr lang="en-US" sz="2400" b="1" dirty="0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rPr>
                  <a:t>2</a:t>
                </a:r>
                <a:r>
                  <a:rPr lang="el-GR" sz="2400" b="1" dirty="0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rPr>
                  <a:t>β</a:t>
                </a:r>
                <a:endParaRPr lang="en-US" sz="24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4073976" y="1900532"/>
                <a:ext cx="9492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92D050"/>
                    </a:solidFill>
                    <a:latin typeface="微软雅黑" pitchFamily="34" charset="-122"/>
                    <a:ea typeface="微软雅黑" pitchFamily="34" charset="-122"/>
                  </a:rPr>
                  <a:t>2</a:t>
                </a:r>
                <a:r>
                  <a:rPr lang="el-GR" sz="2400" b="1" dirty="0">
                    <a:solidFill>
                      <a:srgbClr val="92D050"/>
                    </a:solidFill>
                    <a:latin typeface="微软雅黑" pitchFamily="34" charset="-122"/>
                    <a:ea typeface="微软雅黑" pitchFamily="34" charset="-122"/>
                  </a:rPr>
                  <a:t>ν</a:t>
                </a:r>
                <a:r>
                  <a:rPr lang="en-US" sz="2400" b="1" dirty="0">
                    <a:solidFill>
                      <a:srgbClr val="92D050"/>
                    </a:solidFill>
                    <a:latin typeface="微软雅黑" pitchFamily="34" charset="-122"/>
                    <a:ea typeface="微软雅黑" pitchFamily="34" charset="-122"/>
                  </a:rPr>
                  <a:t>2</a:t>
                </a:r>
                <a:r>
                  <a:rPr lang="el-GR" sz="2400" b="1" dirty="0">
                    <a:solidFill>
                      <a:srgbClr val="92D050"/>
                    </a:solidFill>
                    <a:latin typeface="微软雅黑" pitchFamily="34" charset="-122"/>
                    <a:ea typeface="微软雅黑" pitchFamily="34" charset="-122"/>
                  </a:rPr>
                  <a:t>β</a:t>
                </a:r>
                <a:endParaRPr lang="en-US" sz="2400" b="1" dirty="0">
                  <a:solidFill>
                    <a:srgbClr val="92D05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270785" y="2880602"/>
                <a:ext cx="6238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CA904"/>
                    </a:solidFill>
                    <a:latin typeface="微软雅黑" pitchFamily="34" charset="-122"/>
                    <a:ea typeface="微软雅黑" pitchFamily="34" charset="-122"/>
                  </a:rPr>
                  <a:t>E</a:t>
                </a:r>
                <a:r>
                  <a:rPr lang="en-US" sz="2400" b="1" baseline="-25000" dirty="0">
                    <a:solidFill>
                      <a:srgbClr val="FCA904"/>
                    </a:solidFill>
                    <a:latin typeface="微软雅黑" pitchFamily="34" charset="-122"/>
                    <a:ea typeface="微软雅黑" pitchFamily="34" charset="-122"/>
                  </a:rPr>
                  <a:t>2</a:t>
                </a:r>
                <a:r>
                  <a:rPr lang="el-GR" sz="2400" b="1" baseline="-25000" dirty="0">
                    <a:solidFill>
                      <a:srgbClr val="FCA904"/>
                    </a:solidFill>
                    <a:latin typeface="微软雅黑" pitchFamily="34" charset="-122"/>
                    <a:ea typeface="微软雅黑" pitchFamily="34" charset="-122"/>
                  </a:rPr>
                  <a:t>β</a:t>
                </a:r>
                <a:endParaRPr lang="en-US" sz="2400" b="1" baseline="-25000" dirty="0">
                  <a:solidFill>
                    <a:srgbClr val="FCA904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120" name="任意多边形 5119"/>
              <p:cNvSpPr/>
              <p:nvPr/>
            </p:nvSpPr>
            <p:spPr>
              <a:xfrm>
                <a:off x="5497346" y="1394558"/>
                <a:ext cx="471782" cy="2001499"/>
              </a:xfrm>
              <a:custGeom>
                <a:avLst/>
                <a:gdLst>
                  <a:gd name="connsiteX0" fmla="*/ 0 w 387275"/>
                  <a:gd name="connsiteY0" fmla="*/ 1323957 h 1323957"/>
                  <a:gd name="connsiteX1" fmla="*/ 96819 w 387275"/>
                  <a:gd name="connsiteY1" fmla="*/ 334254 h 1323957"/>
                  <a:gd name="connsiteX2" fmla="*/ 204395 w 387275"/>
                  <a:gd name="connsiteY2" fmla="*/ 767 h 1323957"/>
                  <a:gd name="connsiteX3" fmla="*/ 311972 w 387275"/>
                  <a:gd name="connsiteY3" fmla="*/ 280466 h 1323957"/>
                  <a:gd name="connsiteX4" fmla="*/ 387275 w 387275"/>
                  <a:gd name="connsiteY4" fmla="*/ 1323957 h 1323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7275" h="1323957">
                    <a:moveTo>
                      <a:pt x="0" y="1323957"/>
                    </a:moveTo>
                    <a:cubicBezTo>
                      <a:pt x="31376" y="939371"/>
                      <a:pt x="62753" y="554786"/>
                      <a:pt x="96819" y="334254"/>
                    </a:cubicBezTo>
                    <a:cubicBezTo>
                      <a:pt x="130885" y="113722"/>
                      <a:pt x="168536" y="9732"/>
                      <a:pt x="204395" y="767"/>
                    </a:cubicBezTo>
                    <a:cubicBezTo>
                      <a:pt x="240254" y="-8198"/>
                      <a:pt x="281492" y="59934"/>
                      <a:pt x="311972" y="280466"/>
                    </a:cubicBezTo>
                    <a:cubicBezTo>
                      <a:pt x="342452" y="500998"/>
                      <a:pt x="364863" y="912477"/>
                      <a:pt x="387275" y="1323957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459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6095"/>
            <a:ext cx="9155288" cy="523220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Basics </a:t>
            </a:r>
            <a:r>
              <a:rPr lang="en-US" altLang="zh-CN"/>
              <a:t>of 0</a:t>
            </a:r>
            <a:r>
              <a:rPr lang="el-GR" altLang="zh-CN"/>
              <a:t>ν</a:t>
            </a:r>
            <a:r>
              <a:rPr lang="en-US" altLang="zh-CN"/>
              <a:t>2</a:t>
            </a:r>
            <a:r>
              <a:rPr lang="el-GR" altLang="zh-CN"/>
              <a:t>β</a:t>
            </a:r>
            <a:r>
              <a:rPr lang="en-US" altLang="zh-CN"/>
              <a:t> Decays</a:t>
            </a:r>
            <a:endParaRPr lang="en-US" dirty="0"/>
          </a:p>
        </p:txBody>
      </p:sp>
      <p:pic>
        <p:nvPicPr>
          <p:cNvPr id="6" name="Picture 22" descr="C:\Users\Georg Raffelt\Desktop\doublebeta.png"/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4064000"/>
            <a:ext cx="4937173" cy="27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556058"/>
            <a:ext cx="4613326" cy="3459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1284572" y="5589240"/>
            <a:ext cx="2259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>
                <a:solidFill>
                  <a:srgbClr val="FF0000"/>
                </a:solidFill>
              </a:rPr>
              <a:t>Goeppert-Mayer, 35</a:t>
            </a:r>
          </a:p>
          <a:p>
            <a:pPr algn="r"/>
            <a:r>
              <a:rPr lang="en-US" altLang="zh-CN" b="1" dirty="0">
                <a:solidFill>
                  <a:srgbClr val="FF0000"/>
                </a:solidFill>
              </a:rPr>
              <a:t>Furry, 39 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9" y="533920"/>
            <a:ext cx="4248472" cy="4212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8"/>
          <p:cNvSpPr>
            <a:spLocks noChangeArrowheads="1"/>
          </p:cNvSpPr>
          <p:nvPr/>
        </p:nvSpPr>
        <p:spPr bwMode="auto">
          <a:xfrm>
            <a:off x="6663981" y="2898880"/>
            <a:ext cx="1164979" cy="54476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Font typeface="Wingdings" panose="05000000000000000000" pitchFamily="2" charset="2"/>
              <a:buChar char="v"/>
              <a:defRPr kumimoji="1" sz="24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kumimoji="1" sz="2400" b="1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30000"/>
              </a:spcBef>
              <a:buFont typeface="Symbol" panose="05050102010706020507" pitchFamily="18" charset="2"/>
              <a:buNone/>
            </a:pPr>
            <a:r>
              <a:rPr lang="en-US" altLang="zh-CN" sz="1400" dirty="0">
                <a:solidFill>
                  <a:srgbClr val="0000FF"/>
                </a:solidFill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Vanishing </a:t>
            </a:r>
          </a:p>
          <a:p>
            <a:pPr algn="ctr">
              <a:lnSpc>
                <a:spcPct val="90000"/>
              </a:lnSpc>
              <a:spcBef>
                <a:spcPct val="30000"/>
              </a:spcBef>
              <a:buFont typeface="Symbol" panose="05050102010706020507" pitchFamily="18" charset="2"/>
              <a:buNone/>
            </a:pPr>
            <a:r>
              <a:rPr lang="en-US" altLang="zh-CN" sz="1400" dirty="0">
                <a:solidFill>
                  <a:srgbClr val="0000FF"/>
                </a:solidFill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0</a:t>
            </a:r>
            <a:r>
              <a:rPr lang="en-US" altLang="zh-CN" sz="1400" dirty="0">
                <a:solidFill>
                  <a:srgbClr val="0000FF"/>
                </a:solidFill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  <a:sym typeface="Symbol" panose="05050102010706020507" pitchFamily="18" charset="2"/>
              </a:rPr>
              <a:t>2 </a:t>
            </a:r>
            <a:r>
              <a:rPr lang="en-US" altLang="zh-CN" sz="1400" dirty="0">
                <a:solidFill>
                  <a:srgbClr val="0000FF"/>
                </a:solidFill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mass?</a:t>
            </a:r>
          </a:p>
        </p:txBody>
      </p:sp>
      <p:sp>
        <p:nvSpPr>
          <p:cNvPr id="14" name="右箭头 9"/>
          <p:cNvSpPr>
            <a:spLocks noChangeArrowheads="1"/>
          </p:cNvSpPr>
          <p:nvPr/>
        </p:nvSpPr>
        <p:spPr bwMode="auto">
          <a:xfrm rot="7734398">
            <a:off x="6257836" y="3656362"/>
            <a:ext cx="720725" cy="250304"/>
          </a:xfrm>
          <a:prstGeom prst="rightArrow">
            <a:avLst>
              <a:gd name="adj1" fmla="val 50000"/>
              <a:gd name="adj2" fmla="val 50281"/>
            </a:avLst>
          </a:prstGeom>
          <a:solidFill>
            <a:srgbClr val="FF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Font typeface="Wingdings" panose="05000000000000000000" pitchFamily="2" charset="2"/>
              <a:buChar char="v"/>
              <a:defRPr kumimoji="1" sz="24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kumimoji="1" sz="2400" b="1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Symbol" panose="05050102010706020507" pitchFamily="18" charset="2"/>
              <a:buChar char="·"/>
            </a:pPr>
            <a:endParaRPr lang="zh-CN" altLang="en-US" sz="2000">
              <a:solidFill>
                <a:prstClr val="black"/>
              </a:solidFill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059286" y="4725144"/>
            <a:ext cx="3905202" cy="2086167"/>
            <a:chOff x="5044676" y="4759039"/>
            <a:chExt cx="3905202" cy="2086167"/>
          </a:xfrm>
        </p:grpSpPr>
        <p:pic>
          <p:nvPicPr>
            <p:cNvPr id="18" name="图片 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0665" y="4803681"/>
              <a:ext cx="3859213" cy="2041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文本框 2"/>
            <p:cNvSpPr txBox="1">
              <a:spLocks noChangeArrowheads="1"/>
            </p:cNvSpPr>
            <p:nvPr/>
          </p:nvSpPr>
          <p:spPr bwMode="auto">
            <a:xfrm>
              <a:off x="7028100" y="5869431"/>
              <a:ext cx="76014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0ν2β</a:t>
              </a:r>
            </a:p>
          </p:txBody>
        </p:sp>
        <p:sp>
          <p:nvSpPr>
            <p:cNvPr id="17" name="文本框 3"/>
            <p:cNvSpPr txBox="1">
              <a:spLocks noChangeArrowheads="1"/>
            </p:cNvSpPr>
            <p:nvPr/>
          </p:nvSpPr>
          <p:spPr bwMode="auto">
            <a:xfrm>
              <a:off x="5180545" y="5866239"/>
              <a:ext cx="76014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2ν2β</a:t>
              </a:r>
            </a:p>
          </p:txBody>
        </p:sp>
        <p:sp>
          <p:nvSpPr>
            <p:cNvPr id="2" name="矩形 1"/>
            <p:cNvSpPr/>
            <p:nvPr/>
          </p:nvSpPr>
          <p:spPr>
            <a:xfrm>
              <a:off x="5044676" y="4759039"/>
              <a:ext cx="3790012" cy="208616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sp>
        <p:nvSpPr>
          <p:cNvPr id="20" name="矩形 18"/>
          <p:cNvSpPr>
            <a:spLocks noChangeArrowheads="1"/>
          </p:cNvSpPr>
          <p:nvPr/>
        </p:nvSpPr>
        <p:spPr bwMode="auto">
          <a:xfrm rot="4020185">
            <a:off x="7802855" y="2340922"/>
            <a:ext cx="1352434" cy="48013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Font typeface="Wingdings" panose="05000000000000000000" pitchFamily="2" charset="2"/>
              <a:buChar char="v"/>
              <a:defRPr kumimoji="1" sz="24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kumimoji="1" sz="2400" b="1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30000"/>
              </a:spcBef>
              <a:buFont typeface="Symbol" panose="05050102010706020507" pitchFamily="18" charset="2"/>
              <a:buNone/>
            </a:pPr>
            <a:r>
              <a:rPr lang="en-US" altLang="zh-CN" sz="1400" dirty="0">
                <a:solidFill>
                  <a:srgbClr val="FF0000"/>
                </a:solidFill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Nearly degenerate?</a:t>
            </a:r>
          </a:p>
        </p:txBody>
      </p:sp>
      <p:sp>
        <p:nvSpPr>
          <p:cNvPr id="21" name="右箭头 9"/>
          <p:cNvSpPr>
            <a:spLocks noChangeArrowheads="1"/>
          </p:cNvSpPr>
          <p:nvPr/>
        </p:nvSpPr>
        <p:spPr bwMode="auto">
          <a:xfrm rot="12884331">
            <a:off x="7442492" y="2118058"/>
            <a:ext cx="720725" cy="250304"/>
          </a:xfrm>
          <a:prstGeom prst="rightArrow">
            <a:avLst>
              <a:gd name="adj1" fmla="val 50000"/>
              <a:gd name="adj2" fmla="val 50281"/>
            </a:avLst>
          </a:prstGeom>
          <a:solidFill>
            <a:srgbClr val="FF0000"/>
          </a:solidFill>
          <a:ln>
            <a:noFill/>
          </a:ln>
          <a:extLst/>
        </p:spPr>
        <p:txBody>
          <a:bodyPr>
            <a:spAutoFit/>
          </a:bodyPr>
          <a:lstStyle>
            <a:lvl1pPr>
              <a:spcBef>
                <a:spcPct val="50000"/>
              </a:spcBef>
              <a:buFont typeface="Wingdings" panose="05000000000000000000" pitchFamily="2" charset="2"/>
              <a:buChar char="v"/>
              <a:defRPr kumimoji="1" sz="24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kumimoji="1" sz="2400" b="1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Symbol" panose="05050102010706020507" pitchFamily="18" charset="2"/>
              <a:buChar char="·"/>
            </a:pPr>
            <a:endParaRPr lang="zh-CN" altLang="en-US" sz="2000">
              <a:solidFill>
                <a:prstClr val="black"/>
              </a:solidFill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11C5660-7EC4-490F-87E1-7571EB747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6256" y="79047"/>
            <a:ext cx="2133600" cy="365125"/>
          </a:xfrm>
        </p:spPr>
        <p:txBody>
          <a:bodyPr/>
          <a:lstStyle/>
          <a:p>
            <a:r>
              <a:rPr lang="en-US" altLang="zh-CN" sz="1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CN" altLang="en-US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1A3045F-7955-4603-BF3B-B9AA4DBF5788}"/>
                  </a:ext>
                </a:extLst>
              </p:cNvPr>
              <p:cNvSpPr txBox="1"/>
              <p:nvPr/>
            </p:nvSpPr>
            <p:spPr>
              <a:xfrm>
                <a:off x="1517343" y="1052736"/>
                <a:ext cx="2204001" cy="341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altLang="zh-CN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76</m:t>
                          </m:r>
                        </m:sup>
                        <m:e>
                          <m:r>
                            <a:rPr lang="en-US" altLang="zh-CN" sz="2000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𝐆𝐞</m:t>
                          </m:r>
                        </m:e>
                      </m:sPre>
                      <m:r>
                        <a:rPr lang="en-US" altLang="zh-CN" sz="20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Pre>
                        <m:sPrePr>
                          <m:ctrlP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  <m:e>
                          <m:r>
                            <a:rPr lang="en-US" altLang="zh-CN" sz="2000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𝐒𝐞</m:t>
                          </m:r>
                        </m:e>
                      </m:sPre>
                      <m:r>
                        <a:rPr lang="en-US" altLang="zh-CN" sz="2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sSup>
                        <m:sSupPr>
                          <m:ctrlPr>
                            <a:rPr lang="en-US" altLang="zh-CN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zh-CN" alt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1A3045F-7955-4603-BF3B-B9AA4DBF5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343" y="1052736"/>
                <a:ext cx="2204001" cy="341055"/>
              </a:xfrm>
              <a:prstGeom prst="rect">
                <a:avLst/>
              </a:prstGeom>
              <a:blipFill>
                <a:blip r:embed="rId9"/>
                <a:stretch>
                  <a:fillRect l="-554" b="-53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图片 23">
            <a:extLst>
              <a:ext uri="{FF2B5EF4-FFF2-40B4-BE49-F238E27FC236}">
                <a16:creationId xmlns:a16="http://schemas.microsoft.com/office/drawing/2014/main" id="{39D99D10-6AC3-4FFC-9A92-D2B2E246DD93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-20000" contrast="40000"/>
          </a:blip>
          <a:stretch>
            <a:fillRect/>
          </a:stretch>
        </p:blipFill>
        <p:spPr>
          <a:xfrm>
            <a:off x="539552" y="4064000"/>
            <a:ext cx="3888432" cy="46533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096297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0" y="3680"/>
            <a:ext cx="9144000" cy="544354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Importance </a:t>
            </a:r>
            <a:r>
              <a:rPr lang="en-US" altLang="zh-CN"/>
              <a:t>of 0</a:t>
            </a:r>
            <a:r>
              <a:rPr lang="el-GR" altLang="zh-CN"/>
              <a:t>ν</a:t>
            </a:r>
            <a:r>
              <a:rPr lang="en-US" altLang="zh-CN"/>
              <a:t>2</a:t>
            </a:r>
            <a:r>
              <a:rPr lang="el-GR" altLang="zh-CN"/>
              <a:t>β</a:t>
            </a:r>
            <a:r>
              <a:rPr lang="en-US" altLang="zh-CN" dirty="0"/>
              <a:t> Decays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0" y="620688"/>
            <a:ext cx="9144000" cy="400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★ A new feature of elementary particles: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Majorana fermions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94" name="Picture 2" descr="http://www.gov.cn/xinwen/2017-06/22/5204556/images/352f40124c93469a896cdfcb42c9323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5" y="1249676"/>
            <a:ext cx="4355976" cy="4033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www.gov.cn/xinwen/2017-06/22/5204556/images/3a6238d7bba4422883a9b97ad5390bd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687" y="1249676"/>
            <a:ext cx="4457435" cy="552722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1763688" y="2193702"/>
            <a:ext cx="1952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>
                <a:solidFill>
                  <a:srgbClr val="FFFF00"/>
                </a:solidFill>
              </a:rPr>
              <a:t>Weyl</a:t>
            </a:r>
            <a:r>
              <a:rPr lang="en-US" altLang="zh-CN" sz="2400" b="1" dirty="0">
                <a:solidFill>
                  <a:srgbClr val="FFFF00"/>
                </a:solidFill>
              </a:rPr>
              <a:t> Fermion</a:t>
            </a: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115" y="1649468"/>
            <a:ext cx="1962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FFFF00"/>
                </a:solidFill>
              </a:rPr>
              <a:t>Dirac Fermion</a:t>
            </a: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365319" y="4013286"/>
            <a:ext cx="19804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FFFF00"/>
                </a:solidFill>
              </a:rPr>
              <a:t>New Fermion:</a:t>
            </a:r>
          </a:p>
          <a:p>
            <a:r>
              <a:rPr lang="en-US" altLang="zh-CN" sz="2400" b="1" dirty="0">
                <a:solidFill>
                  <a:srgbClr val="FFFF00"/>
                </a:solidFill>
              </a:rPr>
              <a:t>Three-fold </a:t>
            </a:r>
          </a:p>
          <a:p>
            <a:r>
              <a:rPr lang="en-US" altLang="zh-CN" sz="2400" b="1" dirty="0">
                <a:solidFill>
                  <a:srgbClr val="FFFF00"/>
                </a:solidFill>
              </a:rPr>
              <a:t>degeneracy</a:t>
            </a: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5115" y="4382618"/>
            <a:ext cx="15313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>
                <a:solidFill>
                  <a:srgbClr val="FFFF00"/>
                </a:solidFill>
              </a:rPr>
              <a:t>Majorana</a:t>
            </a:r>
            <a:r>
              <a:rPr lang="en-US" altLang="zh-CN" sz="2400" b="1" dirty="0">
                <a:solidFill>
                  <a:srgbClr val="FFFF00"/>
                </a:solidFill>
              </a:rPr>
              <a:t> </a:t>
            </a:r>
          </a:p>
          <a:p>
            <a:r>
              <a:rPr lang="en-US" altLang="zh-CN" sz="2400" b="1" dirty="0">
                <a:solidFill>
                  <a:srgbClr val="FFFF00"/>
                </a:solidFill>
              </a:rPr>
              <a:t>zero mode</a:t>
            </a: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11" name="テキスト ボックス 31"/>
          <p:cNvSpPr txBox="1"/>
          <p:nvPr/>
        </p:nvSpPr>
        <p:spPr>
          <a:xfrm>
            <a:off x="-2423" y="5434077"/>
            <a:ext cx="452468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HOT!!! </a:t>
            </a:r>
            <a:r>
              <a:rPr kumimoji="1" lang="en-US" altLang="ja-JP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Weyl</a:t>
            </a:r>
            <a:r>
              <a:rPr kumimoji="1" lang="en-US" altLang="ja-JP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kumimoji="1" lang="en-US" altLang="ja-JP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Majorana</a:t>
            </a:r>
            <a:r>
              <a:rPr kumimoji="1" lang="en-US" altLang="ja-JP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Dirac and new fermions in condensed matter physics, </a:t>
            </a:r>
          </a:p>
          <a:p>
            <a:endParaRPr kumimoji="1" lang="en-US" altLang="ja-JP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ja-JP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but </a:t>
            </a:r>
            <a:r>
              <a:rPr kumimoji="1" lang="en-US" altLang="ja-JP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</a:t>
            </a:r>
            <a:r>
              <a:rPr kumimoji="1" lang="en-US" altLang="ja-JP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really </a:t>
            </a:r>
            <a:r>
              <a:rPr kumimoji="1" lang="en-US" altLang="ja-JP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elementary particles</a:t>
            </a:r>
            <a:endParaRPr kumimoji="1" lang="ja-JP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522264" y="6477395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doi:10.1038/nature22390</a:t>
            </a:r>
            <a:endParaRPr lang="zh-CN" altLang="en-US" dirty="0"/>
          </a:p>
        </p:txBody>
      </p:sp>
      <p:sp>
        <p:nvSpPr>
          <p:cNvPr id="13" name="灯片编号占位符 1">
            <a:extLst>
              <a:ext uri="{FF2B5EF4-FFF2-40B4-BE49-F238E27FC236}">
                <a16:creationId xmlns:a16="http://schemas.microsoft.com/office/drawing/2014/main" id="{F796EB35-B154-4452-B04F-FBAFD2858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6256" y="79047"/>
            <a:ext cx="2133600" cy="365125"/>
          </a:xfrm>
        </p:spPr>
        <p:txBody>
          <a:bodyPr/>
          <a:lstStyle/>
          <a:p>
            <a:r>
              <a:rPr lang="en-US" altLang="zh-CN" sz="1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5708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0" y="3680"/>
            <a:ext cx="9144000" cy="544354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Importance </a:t>
            </a:r>
            <a:r>
              <a:rPr lang="en-US" altLang="zh-CN"/>
              <a:t>of 0</a:t>
            </a:r>
            <a:r>
              <a:rPr lang="el-GR" altLang="zh-CN"/>
              <a:t>ν</a:t>
            </a:r>
            <a:r>
              <a:rPr lang="en-US" altLang="zh-CN"/>
              <a:t>2</a:t>
            </a:r>
            <a:r>
              <a:rPr lang="el-GR" altLang="zh-CN"/>
              <a:t>β</a:t>
            </a:r>
            <a:r>
              <a:rPr lang="en-US" altLang="zh-CN" dirty="0"/>
              <a:t> Decays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0" y="580618"/>
            <a:ext cx="9144000" cy="400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★ Discovery of lepton number violation: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baryon vs. lepton numbers</a:t>
            </a:r>
            <a:endParaRPr lang="zh-CN" altLang="en-US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14733" y="1284562"/>
            <a:ext cx="246903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ahoma" pitchFamily="34" charset="0"/>
              </a:rPr>
              <a:t>Dirac Neutrinos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251520" y="1879950"/>
            <a:ext cx="5040560" cy="617812"/>
          </a:xfrm>
          <a:prstGeom prst="rect">
            <a:avLst/>
          </a:prstGeom>
        </p:spPr>
      </p:pic>
      <p:sp>
        <p:nvSpPr>
          <p:cNvPr id="10" name="テキスト ボックス 31"/>
          <p:cNvSpPr txBox="1"/>
          <p:nvPr/>
        </p:nvSpPr>
        <p:spPr>
          <a:xfrm>
            <a:off x="47313" y="2721279"/>
            <a:ext cx="5532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Generate Dirac </a:t>
            </a:r>
            <a:r>
              <a:rPr kumimoji="1" lang="el-GR" altLang="ja-JP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ν</a:t>
            </a:r>
            <a:r>
              <a:rPr kumimoji="1" lang="en-US" altLang="ja-JP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masses in a similar way to that for quarks and charged leptons, after the spontaneous gauge symmetry breaking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1691680" y="3775792"/>
            <a:ext cx="1498973" cy="445295"/>
          </a:xfrm>
          <a:prstGeom prst="rect">
            <a:avLst/>
          </a:prstGeom>
        </p:spPr>
      </p:pic>
      <p:sp>
        <p:nvSpPr>
          <p:cNvPr id="16" name="椭圆 15"/>
          <p:cNvSpPr/>
          <p:nvPr/>
        </p:nvSpPr>
        <p:spPr>
          <a:xfrm>
            <a:off x="1691680" y="3775792"/>
            <a:ext cx="576064" cy="5173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>
            <a:stCxn id="12" idx="1"/>
          </p:cNvCxnSpPr>
          <p:nvPr/>
        </p:nvCxnSpPr>
        <p:spPr>
          <a:xfrm flipH="1">
            <a:off x="1187624" y="3998440"/>
            <a:ext cx="504056" cy="2226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55495" y="4221087"/>
                <a:ext cx="12209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</a:rPr>
                        <m:t>𝐞𝐕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5" y="4221087"/>
                <a:ext cx="1220975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4000" t="-1961" r="-7500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椭圆 19"/>
          <p:cNvSpPr/>
          <p:nvPr/>
        </p:nvSpPr>
        <p:spPr>
          <a:xfrm>
            <a:off x="2589147" y="3759059"/>
            <a:ext cx="360040" cy="5173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/>
          <p:cNvCxnSpPr>
            <a:stCxn id="20" idx="4"/>
          </p:cNvCxnSpPr>
          <p:nvPr/>
        </p:nvCxnSpPr>
        <p:spPr>
          <a:xfrm>
            <a:off x="2769167" y="4276363"/>
            <a:ext cx="794721" cy="986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3692076" y="4217592"/>
                <a:ext cx="1135952" cy="314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𝟏𝟐</m:t>
                          </m:r>
                        </m:sup>
                      </m:sSup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076" y="4217592"/>
                <a:ext cx="1135952" cy="314766"/>
              </a:xfrm>
              <a:prstGeom prst="rect">
                <a:avLst/>
              </a:prstGeom>
              <a:blipFill rotWithShape="0">
                <a:blip r:embed="rId5"/>
                <a:stretch>
                  <a:fillRect l="-4839" t="-1961" r="-8065" b="-372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接箭头连接符 25"/>
          <p:cNvCxnSpPr/>
          <p:nvPr/>
        </p:nvCxnSpPr>
        <p:spPr>
          <a:xfrm flipV="1">
            <a:off x="3133071" y="3775792"/>
            <a:ext cx="713583" cy="1926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3846654" y="3574184"/>
                <a:ext cx="131516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b="1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𝟏𝟕𝟒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</a:rPr>
                        <m:t>𝐆𝐞𝐕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654" y="3574184"/>
                <a:ext cx="1315168" cy="307777"/>
              </a:xfrm>
              <a:prstGeom prst="rect">
                <a:avLst/>
              </a:prstGeom>
              <a:blipFill rotWithShape="0">
                <a:blip r:embed="rId6"/>
                <a:stretch>
                  <a:fillRect l="-1852" r="-4167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55494" y="4974473"/>
            <a:ext cx="5380601" cy="175432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ahoma" pitchFamily="34" charset="0"/>
              </a:rPr>
              <a:t>Need to introduce additional symmetries to the SM to forbid a 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ahoma" pitchFamily="34" charset="0"/>
              </a:rPr>
              <a:t>Majorana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ahoma" pitchFamily="34" charset="0"/>
              </a:rPr>
              <a:t> mass for right-handed neutrino 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ahoma" pitchFamily="34" charset="0"/>
              </a:rPr>
              <a:t>singlets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Tahoma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Tahoma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ahoma" pitchFamily="34" charset="0"/>
              </a:rPr>
              <a:t>Need to explain a strong hierarchy for the Yukawa couplings of the SM fermions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5364088" y="1284562"/>
            <a:ext cx="3779912" cy="5444612"/>
            <a:chOff x="5364088" y="1284562"/>
            <a:chExt cx="3779912" cy="5444612"/>
          </a:xfrm>
        </p:grpSpPr>
        <p:sp>
          <p:nvSpPr>
            <p:cNvPr id="6" name="Text Box 10"/>
            <p:cNvSpPr txBox="1">
              <a:spLocks noChangeArrowheads="1"/>
            </p:cNvSpPr>
            <p:nvPr/>
          </p:nvSpPr>
          <p:spPr bwMode="auto">
            <a:xfrm>
              <a:off x="6056344" y="1284562"/>
              <a:ext cx="2901083" cy="3693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l"/>
              </a:pPr>
              <a:r>
                <a:rPr lang="en-US" altLang="zh-CN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Tahoma" pitchFamily="34" charset="0"/>
                </a:rPr>
                <a:t>Majorana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ahoma" pitchFamily="34" charset="0"/>
                </a:rPr>
                <a:t> Neutrinos</a:t>
              </a: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7">
              <a:lum bright="-20000" contrast="40000"/>
            </a:blip>
            <a:stretch>
              <a:fillRect/>
            </a:stretch>
          </p:blipFill>
          <p:spPr>
            <a:xfrm>
              <a:off x="6171416" y="1778897"/>
              <a:ext cx="2540250" cy="819917"/>
            </a:xfrm>
            <a:prstGeom prst="rect">
              <a:avLst/>
            </a:prstGeom>
          </p:spPr>
        </p:pic>
        <p:sp>
          <p:nvSpPr>
            <p:cNvPr id="30" name="テキスト ボックス 31"/>
            <p:cNvSpPr txBox="1"/>
            <p:nvPr/>
          </p:nvSpPr>
          <p:spPr>
            <a:xfrm>
              <a:off x="6056344" y="2721279"/>
              <a:ext cx="29010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Generate tiny </a:t>
              </a:r>
              <a:r>
                <a:rPr kumimoji="1" lang="en-US" altLang="ja-JP" sz="1600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Majorana</a:t>
              </a:r>
              <a:r>
                <a:rPr kumimoji="1" lang="en-US" altLang="ja-JP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kumimoji="1" lang="el-GR" altLang="ja-JP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ν</a:t>
              </a:r>
              <a:r>
                <a:rPr kumimoji="1" lang="en-US" altLang="ja-JP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masses via the so-called seesaw mechanism</a:t>
              </a: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8">
              <a:lum bright="-20000" contrast="40000"/>
            </a:blip>
            <a:stretch>
              <a:fillRect/>
            </a:stretch>
          </p:blipFill>
          <p:spPr>
            <a:xfrm>
              <a:off x="6185013" y="3750883"/>
              <a:ext cx="2538964" cy="495111"/>
            </a:xfrm>
            <a:prstGeom prst="rect">
              <a:avLst/>
            </a:prstGeom>
          </p:spPr>
        </p:pic>
        <p:sp>
          <p:nvSpPr>
            <p:cNvPr id="32" name="椭圆 31"/>
            <p:cNvSpPr/>
            <p:nvPr/>
          </p:nvSpPr>
          <p:spPr>
            <a:xfrm>
              <a:off x="6149316" y="3759262"/>
              <a:ext cx="576064" cy="51730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" name="直接箭头连接符 32"/>
            <p:cNvCxnSpPr>
              <a:endCxn id="34" idx="0"/>
            </p:cNvCxnSpPr>
            <p:nvPr/>
          </p:nvCxnSpPr>
          <p:spPr>
            <a:xfrm flipH="1">
              <a:off x="6171416" y="4254373"/>
              <a:ext cx="136956" cy="28593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/>
                <p:cNvSpPr txBox="1"/>
                <p:nvPr/>
              </p:nvSpPr>
              <p:spPr>
                <a:xfrm>
                  <a:off x="5560928" y="4540303"/>
                  <a:ext cx="1220975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𝐞𝐕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34" name="文本框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0928" y="4540303"/>
                  <a:ext cx="1220975" cy="30777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3980" t="-2000" r="-6965" b="-3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椭圆 35"/>
            <p:cNvSpPr/>
            <p:nvPr/>
          </p:nvSpPr>
          <p:spPr>
            <a:xfrm>
              <a:off x="7645903" y="3786409"/>
              <a:ext cx="394908" cy="4559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7" name="直接箭头连接符 36"/>
            <p:cNvCxnSpPr/>
            <p:nvPr/>
          </p:nvCxnSpPr>
          <p:spPr>
            <a:xfrm>
              <a:off x="7858002" y="4254373"/>
              <a:ext cx="210766" cy="28593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/>
                <p:cNvSpPr txBox="1"/>
                <p:nvPr/>
              </p:nvSpPr>
              <p:spPr>
                <a:xfrm>
                  <a:off x="7376787" y="4528864"/>
                  <a:ext cx="1531894" cy="3147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e>
                          <m:sup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𝟏𝟒</m:t>
                            </m:r>
                          </m:sup>
                        </m:s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𝐆𝐞𝐕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42" name="文本框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787" y="4528864"/>
                  <a:ext cx="1531894" cy="314766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3187" t="-1923" r="-5976" b="-346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Text Box 10"/>
            <p:cNvSpPr txBox="1">
              <a:spLocks noChangeArrowheads="1"/>
            </p:cNvSpPr>
            <p:nvPr/>
          </p:nvSpPr>
          <p:spPr bwMode="auto">
            <a:xfrm>
              <a:off x="5521154" y="5030667"/>
              <a:ext cx="3622846" cy="92333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ahoma" pitchFamily="34" charset="0"/>
                </a:rPr>
                <a:t>Retain the SM symmetries</a:t>
              </a:r>
            </a:p>
            <a:p>
              <a:pPr marL="342900" indent="-342900">
                <a:buFont typeface="Wingdings" panose="05000000000000000000" pitchFamily="2" charset="2"/>
                <a:buChar char="l"/>
              </a:pP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ahoma" pitchFamily="34" charset="0"/>
              </a:endParaRPr>
            </a:p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kumimoji="1"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ahoma" pitchFamily="34" charset="0"/>
                </a:rPr>
                <a:t>GUT or </a:t>
              </a:r>
              <a:r>
                <a:rPr kumimoji="1" lang="en-US" altLang="zh-CN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Tahoma" pitchFamily="34" charset="0"/>
                </a:rPr>
                <a:t>TeV</a:t>
              </a:r>
              <a:r>
                <a:rPr kumimoji="1"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ahoma" pitchFamily="34" charset="0"/>
                </a:rPr>
                <a:t> energy scale?</a:t>
              </a:r>
            </a:p>
          </p:txBody>
        </p:sp>
        <p:sp>
          <p:nvSpPr>
            <p:cNvPr id="44" name="テキスト ボックス 31"/>
            <p:cNvSpPr txBox="1"/>
            <p:nvPr/>
          </p:nvSpPr>
          <p:spPr>
            <a:xfrm>
              <a:off x="5364088" y="6021288"/>
              <a:ext cx="3707904" cy="7078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Guide the theorists to build a model for tiny </a:t>
              </a:r>
              <a:r>
                <a:rPr kumimoji="1" lang="el-GR" altLang="ja-JP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ν</a:t>
              </a:r>
              <a:r>
                <a:rPr kumimoji="1" lang="en-US" altLang="ja-JP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masses</a:t>
              </a:r>
              <a:endParaRPr kumimoji="1" lang="ja-JP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5" name="灯片编号占位符 1">
            <a:extLst>
              <a:ext uri="{FF2B5EF4-FFF2-40B4-BE49-F238E27FC236}">
                <a16:creationId xmlns:a16="http://schemas.microsoft.com/office/drawing/2014/main" id="{F4C96BF3-1415-4195-9AA6-040769760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6256" y="79047"/>
            <a:ext cx="2133600" cy="365125"/>
          </a:xfrm>
        </p:spPr>
        <p:txBody>
          <a:bodyPr/>
          <a:lstStyle/>
          <a:p>
            <a:r>
              <a:rPr lang="en-US" altLang="zh-CN" sz="1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endParaRPr lang="zh-CN" altLang="en-US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490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0" y="3680"/>
            <a:ext cx="9144000" cy="544354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Importance of 0</a:t>
            </a:r>
            <a:r>
              <a:rPr lang="el-GR" altLang="zh-CN" dirty="0"/>
              <a:t>ν</a:t>
            </a:r>
            <a:r>
              <a:rPr lang="en-US" altLang="zh-CN" dirty="0"/>
              <a:t>2</a:t>
            </a:r>
            <a:r>
              <a:rPr lang="el-GR" altLang="zh-CN" dirty="0"/>
              <a:t>β</a:t>
            </a:r>
            <a:r>
              <a:rPr lang="en-US" altLang="zh-CN" dirty="0"/>
              <a:t> Decays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0" y="548680"/>
            <a:ext cx="9144000" cy="400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★ Constrain </a:t>
            </a:r>
            <a:r>
              <a:rPr lang="el-GR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ν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masses and mixing parameters: </a:t>
            </a:r>
            <a:r>
              <a:rPr lang="en-US" altLang="zh-CN" sz="2000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Majorana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CP phases?</a:t>
            </a:r>
            <a:endParaRPr lang="zh-CN" altLang="en-US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697390" y="1088085"/>
            <a:ext cx="52302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/>
              <a:t>Rodejohann</a:t>
            </a:r>
            <a:r>
              <a:rPr lang="en-US" altLang="zh-CN" b="1" dirty="0"/>
              <a:t>, IJMPE, 2011; JPG, 2012; </a:t>
            </a:r>
            <a:r>
              <a:rPr lang="en-US" altLang="zh-CN" b="1" dirty="0" err="1"/>
              <a:t>Bilenky</a:t>
            </a:r>
            <a:r>
              <a:rPr lang="en-US" altLang="zh-CN" b="1" dirty="0"/>
              <a:t>, </a:t>
            </a:r>
            <a:r>
              <a:rPr lang="en-US" altLang="zh-CN" b="1" dirty="0" err="1"/>
              <a:t>Giunti</a:t>
            </a:r>
            <a:r>
              <a:rPr lang="en-US" altLang="zh-CN" b="1" dirty="0"/>
              <a:t>, MPLA, 2012; IJMPA, 2015</a:t>
            </a:r>
            <a:endParaRPr lang="zh-CN" altLang="en-US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91970" y="1750711"/>
            <a:ext cx="3640556" cy="33648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3697390" y="1759484"/>
                <a:ext cx="5230226" cy="3733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zh-CN" alt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/>
                          </m:sSub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/>
                          </m:sSub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/>
                          </m:sSub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390" y="1759484"/>
                <a:ext cx="5230226" cy="373372"/>
              </a:xfrm>
              <a:prstGeom prst="rect">
                <a:avLst/>
              </a:prstGeom>
              <a:blipFill>
                <a:blip r:embed="rId5"/>
                <a:stretch>
                  <a:fillRect b="-20635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lum bright="-20000" contrast="40000"/>
          </a:blip>
          <a:stretch>
            <a:fillRect/>
          </a:stretch>
        </p:blipFill>
        <p:spPr>
          <a:xfrm>
            <a:off x="3697390" y="2348880"/>
            <a:ext cx="5230226" cy="4445812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220072" y="5246088"/>
            <a:ext cx="230425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b="1" dirty="0"/>
              <a:t>Xing, Zhao, EPJC, 2017</a:t>
            </a:r>
            <a:endParaRPr lang="zh-CN" altLang="en-US" b="1" dirty="0"/>
          </a:p>
        </p:txBody>
      </p:sp>
      <p:sp>
        <p:nvSpPr>
          <p:cNvPr id="15" name="矩形 14"/>
          <p:cNvSpPr/>
          <p:nvPr/>
        </p:nvSpPr>
        <p:spPr>
          <a:xfrm>
            <a:off x="1475656" y="4017943"/>
            <a:ext cx="720080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2195736" y="2708920"/>
            <a:ext cx="1501654" cy="13090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2195736" y="4738023"/>
            <a:ext cx="1418822" cy="275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23" idx="3"/>
          </p:cNvCxnSpPr>
          <p:nvPr/>
        </p:nvCxnSpPr>
        <p:spPr>
          <a:xfrm flipH="1">
            <a:off x="5436096" y="3284072"/>
            <a:ext cx="957195" cy="151479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6372200" y="3161147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99639" y="4798867"/>
            <a:ext cx="4225728" cy="317290"/>
          </a:xfrm>
          <a:prstGeom prst="rect">
            <a:avLst/>
          </a:prstGeom>
          <a:ln>
            <a:noFill/>
          </a:ln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90630" y="5192032"/>
            <a:ext cx="3761290" cy="14773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l-GR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ahoma" pitchFamily="34" charset="0"/>
              </a:rPr>
              <a:t>ν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ahoma" pitchFamily="34" charset="0"/>
              </a:rPr>
              <a:t> mass ordering, lightest </a:t>
            </a:r>
            <a:r>
              <a:rPr lang="el-GR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ahoma" pitchFamily="34" charset="0"/>
              </a:rPr>
              <a:t>ν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ahoma" pitchFamily="34" charset="0"/>
              </a:rPr>
              <a:t> mass, 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ahoma" pitchFamily="34" charset="0"/>
              </a:rPr>
              <a:t>Majorana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ahoma" pitchFamily="34" charset="0"/>
              </a:rPr>
              <a:t> CP phases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Tahoma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ahoma" pitchFamily="34" charset="0"/>
              </a:rPr>
              <a:t>A unique way to constrain </a:t>
            </a:r>
            <a:r>
              <a:rPr kumimoji="1"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ahoma" pitchFamily="34" charset="0"/>
              </a:rPr>
              <a:t>Majorana</a:t>
            </a: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ahoma" pitchFamily="34" charset="0"/>
              </a:rPr>
              <a:t> CP phases?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4993802" y="4763932"/>
                <a:ext cx="599189" cy="3940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zh-CN" alt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802" y="4763932"/>
                <a:ext cx="599189" cy="394082"/>
              </a:xfrm>
              <a:prstGeom prst="rect">
                <a:avLst/>
              </a:prstGeom>
              <a:blipFill rotWithShape="0">
                <a:blip r:embed="rId9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灯片编号占位符 1">
            <a:extLst>
              <a:ext uri="{FF2B5EF4-FFF2-40B4-BE49-F238E27FC236}">
                <a16:creationId xmlns:a16="http://schemas.microsoft.com/office/drawing/2014/main" id="{66A9095E-ED74-4E04-894A-038EF02B8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6256" y="79047"/>
            <a:ext cx="2133600" cy="365125"/>
          </a:xfrm>
        </p:spPr>
        <p:txBody>
          <a:bodyPr/>
          <a:lstStyle/>
          <a:p>
            <a:r>
              <a:rPr lang="en-US" altLang="zh-CN" sz="1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endParaRPr lang="zh-CN" altLang="en-US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F35A6328-41DF-453E-84CF-23AAE5DB882C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-20000" contrast="40000"/>
          </a:blip>
          <a:stretch>
            <a:fillRect/>
          </a:stretch>
        </p:blipFill>
        <p:spPr>
          <a:xfrm>
            <a:off x="88445" y="1194731"/>
            <a:ext cx="3481006" cy="416573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767187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251520" y="620688"/>
            <a:ext cx="3096344" cy="227097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文本框 7"/>
          <p:cNvSpPr txBox="1"/>
          <p:nvPr/>
        </p:nvSpPr>
        <p:spPr>
          <a:xfrm>
            <a:off x="35496" y="2924944"/>
            <a:ext cx="90730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ngsana New" panose="02020603050405020304" pitchFamily="18" charset="-34"/>
              </a:rPr>
              <a:t>Schechter-Valle Theorem (82)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ngsana New" panose="02020603050405020304" pitchFamily="18" charset="-34"/>
              </a:rPr>
              <a:t>: If the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l-GR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ν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l-GR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β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decay happens, there must exist an effective 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Majorana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neutrino mass term.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ngsana New" panose="02020603050405020304" pitchFamily="18" charset="-34"/>
              </a:rPr>
              <a:t> </a:t>
            </a:r>
          </a:p>
          <a:p>
            <a:pPr algn="ctr"/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ngsana New" panose="02020603050405020304" pitchFamily="18" charset="-34"/>
              </a:rPr>
              <a:t>Question: How large is such a mass term?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ngsana New" panose="02020603050405020304" pitchFamily="18" charset="-3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4757986" y="620688"/>
            <a:ext cx="4107800" cy="227097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" name="右箭头 9"/>
          <p:cNvSpPr>
            <a:spLocks noChangeArrowheads="1"/>
          </p:cNvSpPr>
          <p:nvPr/>
        </p:nvSpPr>
        <p:spPr bwMode="auto">
          <a:xfrm>
            <a:off x="3621125" y="1532273"/>
            <a:ext cx="863600" cy="468312"/>
          </a:xfrm>
          <a:prstGeom prst="rightArrow">
            <a:avLst>
              <a:gd name="adj1" fmla="val 50000"/>
              <a:gd name="adj2" fmla="val 50225"/>
            </a:avLst>
          </a:prstGeom>
          <a:solidFill>
            <a:srgbClr val="FF0000"/>
          </a:solidFill>
          <a:ln>
            <a:noFill/>
          </a:ln>
          <a:extLst/>
        </p:spPr>
        <p:txBody>
          <a:bodyPr>
            <a:spAutoFit/>
          </a:bodyPr>
          <a:lstStyle>
            <a:lvl1pPr>
              <a:spcBef>
                <a:spcPct val="50000"/>
              </a:spcBef>
              <a:buFont typeface="Wingdings" panose="05000000000000000000" pitchFamily="2" charset="2"/>
              <a:buChar char="v"/>
              <a:defRPr kumimoji="1" sz="24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kumimoji="1" sz="2400" b="1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Symbol" panose="05050102010706020507" pitchFamily="18" charset="2"/>
              <a:buChar char="·"/>
            </a:pPr>
            <a:endParaRPr lang="zh-CN" altLang="en-US" sz="2000">
              <a:solidFill>
                <a:prstClr val="black"/>
              </a:solidFill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sp>
        <p:nvSpPr>
          <p:cNvPr id="14" name="标题 1"/>
          <p:cNvSpPr txBox="1">
            <a:spLocks/>
          </p:cNvSpPr>
          <p:nvPr/>
        </p:nvSpPr>
        <p:spPr>
          <a:xfrm>
            <a:off x="0" y="3680"/>
            <a:ext cx="9144000" cy="544354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Schechter-Valle Theorem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1952635" y="4721797"/>
            <a:ext cx="6758362" cy="63932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3" name="文本框 2"/>
          <p:cNvSpPr txBox="1">
            <a:spLocks noChangeArrowheads="1"/>
          </p:cNvSpPr>
          <p:nvPr/>
        </p:nvSpPr>
        <p:spPr bwMode="auto">
          <a:xfrm>
            <a:off x="35496" y="3933056"/>
            <a:ext cx="907300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Assumptions: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(1) no tree-level neutrino masses; (2) 0</a:t>
            </a:r>
            <a:r>
              <a:rPr lang="el-GR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ν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l-GR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β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decays are mediated by heavy particles, i.e., short-range interactions: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lum bright="-20000" contrast="40000"/>
          </a:blip>
          <a:stretch>
            <a:fillRect/>
          </a:stretch>
        </p:blipFill>
        <p:spPr>
          <a:xfrm>
            <a:off x="1952635" y="5486998"/>
            <a:ext cx="6787046" cy="49986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lum bright="-20000" contrast="40000"/>
          </a:blip>
          <a:stretch>
            <a:fillRect/>
          </a:stretch>
        </p:blipFill>
        <p:spPr>
          <a:xfrm>
            <a:off x="1952635" y="6131775"/>
            <a:ext cx="6795079" cy="56566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9" name="文本框 2"/>
          <p:cNvSpPr txBox="1">
            <a:spLocks noChangeArrowheads="1"/>
          </p:cNvSpPr>
          <p:nvPr/>
        </p:nvSpPr>
        <p:spPr bwMode="auto">
          <a:xfrm>
            <a:off x="251520" y="5444541"/>
            <a:ext cx="129614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Hadronic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currents</a:t>
            </a:r>
          </a:p>
        </p:txBody>
      </p:sp>
      <p:sp>
        <p:nvSpPr>
          <p:cNvPr id="20" name="文本框 2"/>
          <p:cNvSpPr txBox="1">
            <a:spLocks noChangeArrowheads="1"/>
          </p:cNvSpPr>
          <p:nvPr/>
        </p:nvSpPr>
        <p:spPr bwMode="auto">
          <a:xfrm>
            <a:off x="251520" y="6083113"/>
            <a:ext cx="129614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leptonic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currents</a:t>
            </a:r>
          </a:p>
        </p:txBody>
      </p:sp>
      <p:sp>
        <p:nvSpPr>
          <p:cNvPr id="6" name="矩形 5"/>
          <p:cNvSpPr/>
          <p:nvPr/>
        </p:nvSpPr>
        <p:spPr>
          <a:xfrm>
            <a:off x="205686" y="4748426"/>
            <a:ext cx="12699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Pas et al., PLB, 2001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灯片编号占位符 1">
            <a:extLst>
              <a:ext uri="{FF2B5EF4-FFF2-40B4-BE49-F238E27FC236}">
                <a16:creationId xmlns:a16="http://schemas.microsoft.com/office/drawing/2014/main" id="{5FDB39CB-211F-4F74-ACD0-38DE012EC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6256" y="79047"/>
            <a:ext cx="2133600" cy="365125"/>
          </a:xfrm>
        </p:spPr>
        <p:txBody>
          <a:bodyPr/>
          <a:lstStyle/>
          <a:p>
            <a:r>
              <a:rPr lang="en-US" altLang="zh-CN" sz="1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endParaRPr lang="zh-CN" altLang="en-US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5060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0" y="3680"/>
            <a:ext cx="9144000" cy="544354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Schechter-Valle </a:t>
            </a:r>
            <a:r>
              <a:rPr lang="en-US" altLang="zh-CN" dirty="0"/>
              <a:t>Theorem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35496" y="3821427"/>
            <a:ext cx="9073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ngsana New" panose="02020603050405020304" pitchFamily="18" charset="-34"/>
              </a:rPr>
              <a:t>Quantitatively, the 4-loop 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ngsana New" panose="02020603050405020304" pitchFamily="18" charset="-34"/>
              </a:rPr>
              <a:t>Majorana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ngsana New" panose="02020603050405020304" pitchFamily="18" charset="-34"/>
              </a:rPr>
              <a:t> mass from the butterfly diagram is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ngsana New" panose="02020603050405020304" pitchFamily="18" charset="-34"/>
              </a:rPr>
              <a:t>EXTREMELY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ngsana New" panose="02020603050405020304" pitchFamily="18" charset="-34"/>
              </a:rPr>
              <a:t> small: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Angsana New" panose="02020603050405020304" pitchFamily="18" charset="-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467544" y="4645192"/>
                <a:ext cx="2825389" cy="37766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𝜹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zh-CN" alt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𝝂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≲</m:t>
                      </m:r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𝟐𝟖</m:t>
                          </m:r>
                        </m:sup>
                      </m:sSup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𝐞𝐕</m:t>
                      </m:r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4645192"/>
                <a:ext cx="2825389" cy="377667"/>
              </a:xfrm>
              <a:prstGeom prst="rect">
                <a:avLst/>
              </a:prstGeom>
              <a:blipFill rotWithShape="0">
                <a:blip r:embed="rId2"/>
                <a:stretch>
                  <a:fillRect l="-1505" r="-2796" b="-34375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4982545" y="4510861"/>
            <a:ext cx="4053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Duerr</a:t>
            </a:r>
            <a:r>
              <a:rPr lang="en-US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, Lindner, Merle, JHEP, 2011; </a:t>
            </a:r>
          </a:p>
          <a:p>
            <a:r>
              <a:rPr lang="en-US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Liu, Zhang, Zhou, PLB, 2016</a:t>
            </a:r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文本框 8"/>
          <p:cNvSpPr txBox="1"/>
          <p:nvPr/>
        </p:nvSpPr>
        <p:spPr>
          <a:xfrm>
            <a:off x="113508" y="5157192"/>
            <a:ext cx="88509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Assume 0</a:t>
            </a:r>
            <a:r>
              <a:rPr lang="el-GR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ν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l-GR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β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decays are governed by short-distance operators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Schechter-Valle (Black Box) theorem is qualitatively correct, but the induced 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Majorana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masses are 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too small to be relevant </a:t>
            </a:r>
          </a:p>
          <a:p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 neutrino oscillations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Other mechanisms are needed to generate neutrino masses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8"/>
          <p:cNvSpPr txBox="1"/>
          <p:nvPr/>
        </p:nvSpPr>
        <p:spPr>
          <a:xfrm>
            <a:off x="107503" y="620688"/>
            <a:ext cx="89289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Current experimental upper bounds on the 0</a:t>
            </a:r>
            <a:r>
              <a:rPr lang="el-GR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ν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l-GR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β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decay width can be translated into 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upper limits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 the coefficients </a:t>
            </a:r>
            <a:r>
              <a:rPr lang="el-GR" altLang="zh-CN" sz="2000" b="1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ϵ</a:t>
            </a:r>
            <a:r>
              <a:rPr lang="en-US" altLang="zh-CN" sz="2000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 b="1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’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Nonzero quark and electron masses are crucial for us to draw the butterfly diagram, since we don</a:t>
            </a:r>
            <a:r>
              <a:rPr lang="en-US" altLang="zh-CN" sz="2000" b="1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’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 know the chirality of (u, d, e)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286" y="2119016"/>
            <a:ext cx="1440160" cy="42973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3" name="文本框 12"/>
          <p:cNvSpPr txBox="1"/>
          <p:nvPr/>
        </p:nvSpPr>
        <p:spPr>
          <a:xfrm>
            <a:off x="158232" y="1948233"/>
            <a:ext cx="2829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Take one operator for example: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2136009"/>
            <a:ext cx="2232248" cy="41274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" name="文本框 14"/>
          <p:cNvSpPr txBox="1"/>
          <p:nvPr/>
        </p:nvSpPr>
        <p:spPr>
          <a:xfrm>
            <a:off x="7092280" y="2138682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Upper bound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lum bright="-20000" contrast="40000"/>
          </a:blip>
          <a:stretch>
            <a:fillRect/>
          </a:stretch>
        </p:blipFill>
        <p:spPr>
          <a:xfrm>
            <a:off x="2705177" y="2824236"/>
            <a:ext cx="4021677" cy="78513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7" name="文本框 16"/>
          <p:cNvSpPr txBox="1"/>
          <p:nvPr/>
        </p:nvSpPr>
        <p:spPr>
          <a:xfrm>
            <a:off x="7070045" y="2654959"/>
            <a:ext cx="2038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>
                <a:latin typeface="微软雅黑" pitchFamily="34" charset="-122"/>
                <a:ea typeface="微软雅黑" pitchFamily="34" charset="-122"/>
              </a:rPr>
              <a:t>Duerr</a:t>
            </a:r>
            <a:r>
              <a:rPr lang="en-US" altLang="zh-CN" sz="1600" b="1" dirty="0">
                <a:latin typeface="微软雅黑" pitchFamily="34" charset="-122"/>
                <a:ea typeface="微软雅黑" pitchFamily="34" charset="-122"/>
              </a:rPr>
              <a:t>, Lindner, Merle, JHEP, 2011</a:t>
            </a:r>
          </a:p>
        </p:txBody>
      </p:sp>
      <p:sp>
        <p:nvSpPr>
          <p:cNvPr id="18" name="灯片编号占位符 1">
            <a:extLst>
              <a:ext uri="{FF2B5EF4-FFF2-40B4-BE49-F238E27FC236}">
                <a16:creationId xmlns:a16="http://schemas.microsoft.com/office/drawing/2014/main" id="{D4E3C72F-203E-4D15-9E14-9F4A21730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6256" y="79047"/>
            <a:ext cx="2133600" cy="365125"/>
          </a:xfrm>
        </p:spPr>
        <p:txBody>
          <a:bodyPr/>
          <a:lstStyle/>
          <a:p>
            <a:r>
              <a:rPr lang="en-US" altLang="zh-CN" sz="1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endParaRPr lang="zh-CN" altLang="en-US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2854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/>
          <p:cNvSpPr txBox="1"/>
          <p:nvPr/>
        </p:nvSpPr>
        <p:spPr>
          <a:xfrm>
            <a:off x="0" y="-16095"/>
            <a:ext cx="9155288" cy="523220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Extended Schechter-Valle Theorem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-10755" y="2852936"/>
            <a:ext cx="9154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ngsana New" panose="02020603050405020304" pitchFamily="18" charset="-34"/>
              </a:rPr>
              <a:t>Hirsch, </a:t>
            </a:r>
            <a:r>
              <a:rPr lang="en-US" altLang="zh-CN" sz="2000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ngsana New" panose="02020603050405020304" pitchFamily="18" charset="-34"/>
              </a:rPr>
              <a:t>Kovalenko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ngsana New" panose="02020603050405020304" pitchFamily="18" charset="-34"/>
              </a:rPr>
              <a:t>, Schmidt (06)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ngsana New" panose="02020603050405020304" pitchFamily="18" charset="-34"/>
              </a:rPr>
              <a:t>: One-to-one correspondence relation between LNV processes and corresponding elements of the 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ngsana New" panose="02020603050405020304" pitchFamily="18" charset="-34"/>
              </a:rPr>
              <a:t>Majorana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ngsana New" panose="02020603050405020304" pitchFamily="18" charset="-34"/>
              </a:rPr>
              <a:t> neutrino mass matrix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Angsana New" panose="02020603050405020304" pitchFamily="18" charset="-3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137571" y="653968"/>
            <a:ext cx="3753176" cy="205173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左右箭头 4"/>
          <p:cNvSpPr/>
          <p:nvPr/>
        </p:nvSpPr>
        <p:spPr>
          <a:xfrm>
            <a:off x="3974906" y="1493463"/>
            <a:ext cx="1037111" cy="482456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5096177" y="651140"/>
            <a:ext cx="3868311" cy="2054559"/>
          </a:xfrm>
          <a:prstGeom prst="rect">
            <a:avLst/>
          </a:prstGeom>
          <a:ln>
            <a:solidFill>
              <a:srgbClr val="FF0000"/>
            </a:solidFill>
          </a:ln>
        </p:spPr>
      </p:pic>
      <p:grpSp>
        <p:nvGrpSpPr>
          <p:cNvPr id="19" name="组合 18"/>
          <p:cNvGrpSpPr/>
          <p:nvPr/>
        </p:nvGrpSpPr>
        <p:grpSpPr>
          <a:xfrm>
            <a:off x="2411760" y="4033488"/>
            <a:ext cx="6555794" cy="1915792"/>
            <a:chOff x="2411760" y="3961480"/>
            <a:chExt cx="6555794" cy="1915792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>
              <a:lum bright="-20000" contrast="40000"/>
            </a:blip>
            <a:stretch>
              <a:fillRect/>
            </a:stretch>
          </p:blipFill>
          <p:spPr>
            <a:xfrm>
              <a:off x="2501854" y="4029737"/>
              <a:ext cx="1991607" cy="886054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5">
              <a:lum bright="-20000" contrast="40000"/>
            </a:blip>
            <a:stretch>
              <a:fillRect/>
            </a:stretch>
          </p:blipFill>
          <p:spPr>
            <a:xfrm>
              <a:off x="4834518" y="4033488"/>
              <a:ext cx="4133036" cy="1843784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2411760" y="3961480"/>
              <a:ext cx="6552728" cy="191579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2"/>
              <p:cNvSpPr txBox="1">
                <a:spLocks noChangeArrowheads="1"/>
              </p:cNvSpPr>
              <p:nvPr/>
            </p:nvSpPr>
            <p:spPr bwMode="auto">
              <a:xfrm>
                <a:off x="2408693" y="5087506"/>
                <a:ext cx="2084767" cy="8617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US" altLang="zh-CN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All possible mass matrices with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𝑴</m:t>
                                  </m:r>
                                </m:e>
                                <m:sub>
                                  <m:r>
                                    <a:rPr lang="zh-CN" alt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𝝂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𝒆𝒆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𝟎</m:t>
                      </m:r>
                    </m:oMath>
                  </m:oMathPara>
                </a14:m>
                <a:endPara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0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08693" y="5087506"/>
                <a:ext cx="2084767" cy="861774"/>
              </a:xfrm>
              <a:prstGeom prst="rect">
                <a:avLst/>
              </a:prstGeom>
              <a:blipFill rotWithShape="0">
                <a:blip r:embed="rId6"/>
                <a:stretch>
                  <a:fillRect l="-1462" t="-212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"/>
          <p:cNvSpPr txBox="1">
            <a:spLocks noChangeArrowheads="1"/>
          </p:cNvSpPr>
          <p:nvPr/>
        </p:nvSpPr>
        <p:spPr bwMode="auto">
          <a:xfrm>
            <a:off x="10716" y="3789040"/>
            <a:ext cx="2373197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Conclusion:</a:t>
            </a:r>
          </a:p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current neutrino oscillation data  indicate 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finite 0</a:t>
            </a:r>
            <a:r>
              <a:rPr lang="el-GR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ν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l-GR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β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rate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96" y="5445224"/>
            <a:ext cx="2150867" cy="1319382"/>
          </a:xfrm>
          <a:prstGeom prst="rect">
            <a:avLst/>
          </a:prstGeom>
          <a:ln w="38100">
            <a:solidFill>
              <a:srgbClr val="FF33CC"/>
            </a:solidFill>
          </a:ln>
        </p:spPr>
      </p:pic>
      <p:sp>
        <p:nvSpPr>
          <p:cNvPr id="23" name="文本框 22"/>
          <p:cNvSpPr txBox="1"/>
          <p:nvPr/>
        </p:nvSpPr>
        <p:spPr>
          <a:xfrm>
            <a:off x="2180856" y="6105490"/>
            <a:ext cx="6963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ngsana New" panose="02020603050405020304" pitchFamily="18" charset="-34"/>
              </a:rPr>
              <a:t>The 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ngsana New" panose="02020603050405020304" pitchFamily="18" charset="-34"/>
              </a:rPr>
              <a:t>Majorana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ngsana New" panose="02020603050405020304" pitchFamily="18" charset="-34"/>
              </a:rPr>
              <a:t> neutrino mass matrix A</a:t>
            </a:r>
            <a:r>
              <a:rPr lang="en-US" altLang="zh-CN" sz="2000" b="1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Angsana New" panose="02020603050405020304" pitchFamily="18" charset="-34"/>
              </a:rPr>
              <a:t>1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ngsana New" panose="02020603050405020304" pitchFamily="18" charset="-34"/>
              </a:rPr>
              <a:t> is allowed by oscillation data, leading to a nonzero 0</a:t>
            </a:r>
            <a:r>
              <a:rPr lang="el-GR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ngsana New" panose="02020603050405020304" pitchFamily="18" charset="-34"/>
              </a:rPr>
              <a:t>ν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ngsana New" panose="02020603050405020304" pitchFamily="18" charset="-34"/>
              </a:rPr>
              <a:t>2</a:t>
            </a:r>
            <a:r>
              <a:rPr lang="el-GR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ngsana New" panose="02020603050405020304" pitchFamily="18" charset="-34"/>
              </a:rPr>
              <a:t>β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ngsana New" panose="02020603050405020304" pitchFamily="18" charset="-34"/>
              </a:rPr>
              <a:t> rate!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Angsana New" panose="02020603050405020304" pitchFamily="18" charset="-34"/>
            </a:endParaRPr>
          </a:p>
        </p:txBody>
      </p:sp>
      <p:sp>
        <p:nvSpPr>
          <p:cNvPr id="16" name="灯片编号占位符 1">
            <a:extLst>
              <a:ext uri="{FF2B5EF4-FFF2-40B4-BE49-F238E27FC236}">
                <a16:creationId xmlns:a16="http://schemas.microsoft.com/office/drawing/2014/main" id="{6DD607F4-76A5-4E5B-AB55-F631D7CE9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6256" y="79047"/>
            <a:ext cx="2133600" cy="365125"/>
          </a:xfrm>
        </p:spPr>
        <p:txBody>
          <a:bodyPr/>
          <a:lstStyle/>
          <a:p>
            <a:r>
              <a:rPr lang="en-US" altLang="zh-CN" sz="1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endParaRPr lang="zh-CN" altLang="en-US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7835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6095"/>
            <a:ext cx="9155288" cy="523220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Other Lepton-Number-Violating Decays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275502" y="1169368"/>
            <a:ext cx="8604283" cy="5688632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455591" y="692696"/>
            <a:ext cx="3400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Liu, Zhang, Zhou, PLB, 2016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530858"/>
            <a:ext cx="2376264" cy="665894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759" y="683404"/>
            <a:ext cx="3400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Meson Decays: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灯片编号占位符 1">
            <a:extLst>
              <a:ext uri="{FF2B5EF4-FFF2-40B4-BE49-F238E27FC236}">
                <a16:creationId xmlns:a16="http://schemas.microsoft.com/office/drawing/2014/main" id="{3A32BEB1-C988-4EB0-9B89-23D4FD530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6256" y="79047"/>
            <a:ext cx="2133600" cy="365125"/>
          </a:xfrm>
        </p:spPr>
        <p:txBody>
          <a:bodyPr/>
          <a:lstStyle/>
          <a:p>
            <a:r>
              <a:rPr lang="en-US" altLang="zh-CN" sz="1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endParaRPr lang="zh-CN" altLang="en-US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4240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980A298-EF9C-4048-9FAD-24D5CE980188}"/>
              </a:ext>
            </a:extLst>
          </p:cNvPr>
          <p:cNvSpPr txBox="1"/>
          <p:nvPr/>
        </p:nvSpPr>
        <p:spPr>
          <a:xfrm>
            <a:off x="0" y="0"/>
            <a:ext cx="9144000" cy="461665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Experimental Sensitivities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ECE9016-B1F3-4801-A1BC-ED3E2065F06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contrast="20000"/>
          </a:blip>
          <a:stretch>
            <a:fillRect/>
          </a:stretch>
        </p:blipFill>
        <p:spPr>
          <a:xfrm>
            <a:off x="35496" y="548680"/>
            <a:ext cx="6156176" cy="360953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5C1DBAF-AFEE-4D7E-B36C-BA1F0A94D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661873"/>
            <a:ext cx="2736304" cy="298390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F8C78D2-3604-4488-A514-45BDE23D3356}"/>
                  </a:ext>
                </a:extLst>
              </p:cNvPr>
              <p:cNvSpPr txBox="1"/>
              <p:nvPr/>
            </p:nvSpPr>
            <p:spPr>
              <a:xfrm>
                <a:off x="1907704" y="764704"/>
                <a:ext cx="3457998" cy="409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136</m:t>
                          </m:r>
                        </m:sup>
                        <m:e>
                          <m:r>
                            <a:rPr lang="en-US" altLang="zh-CN" sz="2400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𝐗𝐞</m:t>
                          </m:r>
                        </m:e>
                      </m:sPre>
                      <m:r>
                        <a:rPr lang="en-US" altLang="zh-CN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Pre>
                        <m:sPre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136</m:t>
                          </m:r>
                        </m:sup>
                        <m:e>
                          <m:r>
                            <a:rPr lang="en-US" altLang="zh-CN" sz="2400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𝐁𝐚</m:t>
                          </m:r>
                        </m:e>
                      </m:sPre>
                      <m:r>
                        <a:rPr lang="en-US" altLang="zh-CN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altLang="zh-CN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zh-CN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F8C78D2-3604-4488-A514-45BDE23D3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764704"/>
                <a:ext cx="3457998" cy="4093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7D9EA77F-6EF8-4F1B-9F13-58A585C0EDC6}"/>
              </a:ext>
            </a:extLst>
          </p:cNvPr>
          <p:cNvSpPr/>
          <p:nvPr/>
        </p:nvSpPr>
        <p:spPr>
          <a:xfrm>
            <a:off x="6326786" y="3788887"/>
            <a:ext cx="2809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Light </a:t>
            </a:r>
            <a:r>
              <a:rPr lang="el-GR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ν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mediated 0</a:t>
            </a:r>
            <a:r>
              <a:rPr lang="el-GR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νββ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D68F573-6657-45BE-B911-6ED6BD2C2765}"/>
              </a:ext>
            </a:extLst>
          </p:cNvPr>
          <p:cNvSpPr/>
          <p:nvPr/>
        </p:nvSpPr>
        <p:spPr>
          <a:xfrm>
            <a:off x="34536" y="4309849"/>
            <a:ext cx="3079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The 0</a:t>
            </a:r>
            <a:r>
              <a:rPr lang="el-GR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νββ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-decay half-life 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D6CFA0E-F121-41CF-8762-B1E48A46BF4A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-20000" contrast="40000"/>
          </a:blip>
          <a:stretch>
            <a:fillRect/>
          </a:stretch>
        </p:blipFill>
        <p:spPr>
          <a:xfrm>
            <a:off x="323528" y="4835878"/>
            <a:ext cx="3888432" cy="46533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057D71F4-9D88-4F6E-9EAE-84809FD07E6B}"/>
              </a:ext>
            </a:extLst>
          </p:cNvPr>
          <p:cNvSpPr txBox="1"/>
          <p:nvPr/>
        </p:nvSpPr>
        <p:spPr>
          <a:xfrm>
            <a:off x="0" y="3788887"/>
            <a:ext cx="44921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Gomez-</a:t>
            </a:r>
            <a:r>
              <a:rPr lang="en-US" altLang="zh-CN" sz="1600" b="1" dirty="0" err="1">
                <a:solidFill>
                  <a:srgbClr val="FF0000"/>
                </a:solidFill>
                <a:latin typeface="arial" panose="020B0604020202020204" pitchFamily="34" charset="0"/>
              </a:rPr>
              <a:t>Cadenas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i="1" dirty="0">
                <a:solidFill>
                  <a:srgbClr val="FF0000"/>
                </a:solidFill>
                <a:latin typeface="arial" panose="020B0604020202020204" pitchFamily="34" charset="0"/>
              </a:rPr>
              <a:t>et al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., 1109.5155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B559D92F-7C2F-4C16-8DBA-C1BB3B96D3BC}"/>
              </a:ext>
            </a:extLst>
          </p:cNvPr>
          <p:cNvCxnSpPr/>
          <p:nvPr/>
        </p:nvCxnSpPr>
        <p:spPr>
          <a:xfrm>
            <a:off x="1115616" y="5373216"/>
            <a:ext cx="4584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箭头: 下 22">
            <a:extLst>
              <a:ext uri="{FF2B5EF4-FFF2-40B4-BE49-F238E27FC236}">
                <a16:creationId xmlns:a16="http://schemas.microsoft.com/office/drawing/2014/main" id="{55EB6727-2A01-43C3-9FDB-B220052E92F0}"/>
              </a:ext>
            </a:extLst>
          </p:cNvPr>
          <p:cNvSpPr/>
          <p:nvPr/>
        </p:nvSpPr>
        <p:spPr>
          <a:xfrm rot="1011400">
            <a:off x="1097267" y="5485368"/>
            <a:ext cx="254953" cy="40787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5A1B373-6BDD-4F01-AA36-661685B9C76E}"/>
              </a:ext>
            </a:extLst>
          </p:cNvPr>
          <p:cNvSpPr/>
          <p:nvPr/>
        </p:nvSpPr>
        <p:spPr>
          <a:xfrm>
            <a:off x="353075" y="5847514"/>
            <a:ext cx="13681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Phase space</a:t>
            </a:r>
            <a:endParaRPr lang="zh-CN" altLang="en-US" dirty="0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8BB6CB4D-CD3A-497E-A832-FC448AA7C637}"/>
              </a:ext>
            </a:extLst>
          </p:cNvPr>
          <p:cNvCxnSpPr/>
          <p:nvPr/>
        </p:nvCxnSpPr>
        <p:spPr>
          <a:xfrm>
            <a:off x="1822365" y="5373216"/>
            <a:ext cx="458444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箭头: 下 25">
            <a:extLst>
              <a:ext uri="{FF2B5EF4-FFF2-40B4-BE49-F238E27FC236}">
                <a16:creationId xmlns:a16="http://schemas.microsoft.com/office/drawing/2014/main" id="{E84EA788-FF64-4495-B837-800741D07526}"/>
              </a:ext>
            </a:extLst>
          </p:cNvPr>
          <p:cNvSpPr/>
          <p:nvPr/>
        </p:nvSpPr>
        <p:spPr>
          <a:xfrm>
            <a:off x="1907704" y="5515163"/>
            <a:ext cx="288032" cy="360013"/>
          </a:xfrm>
          <a:prstGeom prst="down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64FA1D0-91D3-47BB-B31E-EC81413516DF}"/>
              </a:ext>
            </a:extLst>
          </p:cNvPr>
          <p:cNvSpPr/>
          <p:nvPr/>
        </p:nvSpPr>
        <p:spPr>
          <a:xfrm>
            <a:off x="1331640" y="5890046"/>
            <a:ext cx="11521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uclear 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atrix 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lement</a:t>
            </a:r>
            <a:endParaRPr lang="zh-CN" altLang="en-US" dirty="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4BC6C786-F3F7-410A-BE31-B59DE4199779}"/>
              </a:ext>
            </a:extLst>
          </p:cNvPr>
          <p:cNvCxnSpPr>
            <a:cxnSpLocks/>
          </p:cNvCxnSpPr>
          <p:nvPr/>
        </p:nvCxnSpPr>
        <p:spPr>
          <a:xfrm>
            <a:off x="2886238" y="5373216"/>
            <a:ext cx="45844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箭头: 下 28">
            <a:extLst>
              <a:ext uri="{FF2B5EF4-FFF2-40B4-BE49-F238E27FC236}">
                <a16:creationId xmlns:a16="http://schemas.microsoft.com/office/drawing/2014/main" id="{C99989F6-9F3E-495A-959C-1152CFF5E871}"/>
              </a:ext>
            </a:extLst>
          </p:cNvPr>
          <p:cNvSpPr/>
          <p:nvPr/>
        </p:nvSpPr>
        <p:spPr>
          <a:xfrm>
            <a:off x="2969568" y="5515163"/>
            <a:ext cx="288032" cy="360013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05BEA4C2-8895-48F0-BC85-1F28A7899A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3768" y="6381328"/>
            <a:ext cx="6567105" cy="34936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DD9313DA-08DF-4CD6-973F-59B3F036800C}"/>
              </a:ext>
            </a:extLst>
          </p:cNvPr>
          <p:cNvSpPr/>
          <p:nvPr/>
        </p:nvSpPr>
        <p:spPr>
          <a:xfrm>
            <a:off x="2377284" y="5959817"/>
            <a:ext cx="2050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Effective </a:t>
            </a:r>
            <a:r>
              <a:rPr lang="el-GR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ν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mass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D269830-A213-40F2-BDD9-AC6C0411FB02}"/>
              </a:ext>
            </a:extLst>
          </p:cNvPr>
          <p:cNvSpPr txBox="1"/>
          <p:nvPr/>
        </p:nvSpPr>
        <p:spPr>
          <a:xfrm>
            <a:off x="4335020" y="4270522"/>
            <a:ext cx="468537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Experimentalists: fix the half-life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altLang="zh-CN" sz="20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Nuclear theorists: calculate NME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altLang="zh-CN" sz="2000" b="1" dirty="0">
              <a:solidFill>
                <a:srgbClr val="0000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Particle theorists: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effective mass</a:t>
            </a:r>
          </a:p>
          <a:p>
            <a:pPr algn="just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  </a:t>
            </a:r>
            <a:r>
              <a:rPr lang="el-GR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ν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masses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&amp; 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Majorana CP phases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0" name="灯片编号占位符 1">
            <a:extLst>
              <a:ext uri="{FF2B5EF4-FFF2-40B4-BE49-F238E27FC236}">
                <a16:creationId xmlns:a16="http://schemas.microsoft.com/office/drawing/2014/main" id="{9466B6E3-883D-4C75-8056-2236B0840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6256" y="79047"/>
            <a:ext cx="2133600" cy="365125"/>
          </a:xfrm>
        </p:spPr>
        <p:txBody>
          <a:bodyPr/>
          <a:lstStyle/>
          <a:p>
            <a:r>
              <a:rPr lang="en-US" altLang="zh-CN" sz="1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endParaRPr lang="zh-CN" altLang="en-US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68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306F8C0-4829-4842-AA1A-4E8BA7D4D6EB}"/>
              </a:ext>
            </a:extLst>
          </p:cNvPr>
          <p:cNvSpPr txBox="1"/>
          <p:nvPr/>
        </p:nvSpPr>
        <p:spPr>
          <a:xfrm>
            <a:off x="0" y="0"/>
            <a:ext cx="9144000" cy="461665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Experimental Sensitivities</a:t>
            </a:r>
            <a:endParaRPr lang="zh-CN" altLang="en-US" sz="2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710BF17-9FB1-462F-8A03-72C765FF1E7F}"/>
              </a:ext>
            </a:extLst>
          </p:cNvPr>
          <p:cNvSpPr/>
          <p:nvPr/>
        </p:nvSpPr>
        <p:spPr>
          <a:xfrm>
            <a:off x="35496" y="476672"/>
            <a:ext cx="54171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How to extract the 0</a:t>
            </a:r>
            <a:r>
              <a:rPr lang="el-GR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νββ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-decay half-life: 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FBBBF16-5A0C-4930-A0C3-6582C5D77A0C}"/>
                  </a:ext>
                </a:extLst>
              </p:cNvPr>
              <p:cNvSpPr txBox="1"/>
              <p:nvPr/>
            </p:nvSpPr>
            <p:spPr>
              <a:xfrm>
                <a:off x="2798979" y="917071"/>
                <a:ext cx="4045017" cy="99976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𝐥𝐧𝟐</m:t>
                          </m:r>
                        </m:num>
                        <m:den>
                          <m:sSubSup>
                            <m:sSubSupPr>
                              <m:ctrlPr>
                                <a:rPr lang="en-US" altLang="zh-CN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altLang="zh-CN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altLang="zh-CN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altLang="zh-CN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zh-CN" altLang="en-US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𝝂</m:t>
                              </m:r>
                            </m:sup>
                          </m:sSubSup>
                        </m:den>
                      </m:f>
                      <m:r>
                        <a:rPr lang="en-US" altLang="zh-CN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sz="28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b>
                                  <m:r>
                                    <a:rPr lang="en-US" altLang="zh-CN" sz="2800" b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𝐢𝐬𝐨</m:t>
                                  </m:r>
                                </m:sub>
                              </m:sSub>
                              <m:r>
                                <a:rPr lang="en-US" altLang="zh-CN" sz="28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zh-CN" sz="28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altLang="zh-CN" sz="2800" b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𝐀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8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altLang="zh-CN" sz="2800" b="1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𝐢𝐬𝐨</m:t>
                              </m:r>
                            </m:sub>
                          </m:sSub>
                        </m:den>
                      </m:f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zh-CN" alt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𝝐</m:t>
                      </m:r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FBBBF16-5A0C-4930-A0C3-6582C5D77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8979" y="917071"/>
                <a:ext cx="4045017" cy="9997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AD293775-4AB9-4222-B647-9F086B991E9B}"/>
              </a:ext>
            </a:extLst>
          </p:cNvPr>
          <p:cNvSpPr/>
          <p:nvPr/>
        </p:nvSpPr>
        <p:spPr>
          <a:xfrm>
            <a:off x="1375906" y="1054959"/>
            <a:ext cx="13681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Number of events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65998AE-9270-4DAA-81F9-813A5EDEE8E6}"/>
              </a:ext>
            </a:extLst>
          </p:cNvPr>
          <p:cNvSpPr/>
          <p:nvPr/>
        </p:nvSpPr>
        <p:spPr>
          <a:xfrm>
            <a:off x="2987824" y="1983251"/>
            <a:ext cx="1944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Decay rate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D4E0B3B-5017-40AE-B942-2F0CE2941629}"/>
              </a:ext>
            </a:extLst>
          </p:cNvPr>
          <p:cNvSpPr/>
          <p:nvPr/>
        </p:nvSpPr>
        <p:spPr>
          <a:xfrm>
            <a:off x="4427984" y="1983251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Number of nuclei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CF15946-6A43-46F5-973F-41E980FFDA8B}"/>
              </a:ext>
            </a:extLst>
          </p:cNvPr>
          <p:cNvSpPr/>
          <p:nvPr/>
        </p:nvSpPr>
        <p:spPr>
          <a:xfrm>
            <a:off x="7084018" y="1093785"/>
            <a:ext cx="13681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Detection efficiency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6B771A27-48AA-47F3-ABC2-51BDCB954E27}"/>
              </a:ext>
            </a:extLst>
          </p:cNvPr>
          <p:cNvSpPr/>
          <p:nvPr/>
        </p:nvSpPr>
        <p:spPr>
          <a:xfrm>
            <a:off x="2483768" y="3284984"/>
            <a:ext cx="432048" cy="21602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0FB4733-1400-4E47-B229-935D574FB0A0}"/>
              </a:ext>
            </a:extLst>
          </p:cNvPr>
          <p:cNvGrpSpPr/>
          <p:nvPr/>
        </p:nvGrpSpPr>
        <p:grpSpPr>
          <a:xfrm>
            <a:off x="68344" y="2039712"/>
            <a:ext cx="9019337" cy="1682060"/>
            <a:chOff x="68344" y="2039712"/>
            <a:chExt cx="9019337" cy="1682060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CD6D828-CEA8-428F-A662-DC35BF83CAA3}"/>
                </a:ext>
              </a:extLst>
            </p:cNvPr>
            <p:cNvSpPr/>
            <p:nvPr/>
          </p:nvSpPr>
          <p:spPr>
            <a:xfrm>
              <a:off x="68344" y="2039712"/>
              <a:ext cx="228068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Toy model:</a:t>
              </a:r>
              <a:endParaRPr lang="zh-CN" alt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6C4865E9-B706-44F8-BDBC-C622B6C2991D}"/>
                    </a:ext>
                  </a:extLst>
                </p:cNvPr>
                <p:cNvSpPr txBox="1"/>
                <p:nvPr/>
              </p:nvSpPr>
              <p:spPr>
                <a:xfrm>
                  <a:off x="68344" y="2562702"/>
                  <a:ext cx="4685373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342900" indent="-342900" algn="just">
                    <a:buFont typeface="Wingdings" panose="05000000000000000000" pitchFamily="2" charset="2"/>
                    <a:buChar char="Ø"/>
                  </a:pPr>
                  <a:r>
                    <a:rPr lang="en-US" altLang="zh-CN" sz="2000" b="1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Background-free setup: </a:t>
                  </a:r>
                  <a14:m>
                    <m:oMath xmlns:m="http://schemas.openxmlformats.org/officeDocument/2006/math"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𝑵</m:t>
                      </m:r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𝑺</m:t>
                      </m:r>
                    </m:oMath>
                  </a14:m>
                  <a:endPara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  <a:p>
                  <a:pPr marL="342900" indent="-342900" algn="just">
                    <a:buFont typeface="Wingdings" panose="05000000000000000000" pitchFamily="2" charset="2"/>
                    <a:buChar char="Ø"/>
                  </a:pPr>
                  <a:endParaRPr lang="en-US" altLang="zh-CN" sz="20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  <a:p>
                  <a:pPr marL="342900" indent="-342900" algn="just">
                    <a:buFont typeface="Wingdings" panose="05000000000000000000" pitchFamily="2" charset="2"/>
                    <a:buChar char="Ø"/>
                  </a:pPr>
                  <a:r>
                    <a:rPr lang="en-US" altLang="zh-CN" sz="2000" b="1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Require </a:t>
                  </a:r>
                  <a14:m>
                    <m:oMath xmlns:m="http://schemas.openxmlformats.org/officeDocument/2006/math">
                      <m:r>
                        <a:rPr lang="en-US" altLang="zh-CN" sz="2000" b="1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𝑵</m:t>
                      </m:r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&lt;</m:t>
                      </m:r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𝟏</m:t>
                      </m:r>
                    </m:oMath>
                  </a14:m>
                  <a:r>
                    <a:rPr lang="en-US" altLang="zh-CN" sz="2000" b="1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6C4865E9-B706-44F8-BDBC-C622B6C299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44" y="2562702"/>
                  <a:ext cx="4685373" cy="1015663"/>
                </a:xfrm>
                <a:prstGeom prst="rect">
                  <a:avLst/>
                </a:prstGeom>
                <a:blipFill>
                  <a:blip r:embed="rId3"/>
                  <a:stretch>
                    <a:fillRect l="-1170" t="-2994" b="-95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EEC86A84-C9E3-41B7-A53D-D5D25830CD8E}"/>
                    </a:ext>
                  </a:extLst>
                </p:cNvPr>
                <p:cNvSpPr/>
                <p:nvPr/>
              </p:nvSpPr>
              <p:spPr>
                <a:xfrm>
                  <a:off x="3087555" y="3064220"/>
                  <a:ext cx="2968890" cy="6575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zh-CN" alt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𝝂</m:t>
                            </m:r>
                          </m:sup>
                        </m:sSubSup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en-US" altLang="zh-CN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𝐥𝐧𝟐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altLang="zh-CN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𝑴</m:t>
                                    </m:r>
                                  </m:e>
                                  <m:sub>
                                    <m:r>
                                      <a:rPr lang="en-US" altLang="zh-CN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𝐢𝐬𝐨</m:t>
                                    </m:r>
                                  </m:sub>
                                </m:sSub>
                                <m: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𝑵</m:t>
                                </m:r>
                              </m:e>
                              <m:sub>
                                <m:r>
                                  <a:rPr lang="en-US" altLang="zh-CN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𝐀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𝒎</m:t>
                                </m:r>
                              </m:e>
                              <m:sub>
                                <m:r>
                                  <a:rPr lang="en-US" altLang="zh-CN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𝐢𝐬𝐨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zh-CN" alt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𝝐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EEC86A84-C9E3-41B7-A53D-D5D25830CD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7555" y="3064220"/>
                  <a:ext cx="2968890" cy="65755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箭头: 右 22">
              <a:extLst>
                <a:ext uri="{FF2B5EF4-FFF2-40B4-BE49-F238E27FC236}">
                  <a16:creationId xmlns:a16="http://schemas.microsoft.com/office/drawing/2014/main" id="{06883052-27EC-423F-8B23-FAD8536AC802}"/>
                </a:ext>
              </a:extLst>
            </p:cNvPr>
            <p:cNvSpPr/>
            <p:nvPr/>
          </p:nvSpPr>
          <p:spPr>
            <a:xfrm>
              <a:off x="6228184" y="3277320"/>
              <a:ext cx="432048" cy="21602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46CF8A9A-A9F7-46C7-939F-C9FC19015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-20000" contrast="40000"/>
            </a:blip>
            <a:stretch>
              <a:fillRect/>
            </a:stretch>
          </p:blipFill>
          <p:spPr>
            <a:xfrm>
              <a:off x="5004048" y="2475736"/>
              <a:ext cx="3888432" cy="46533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1381D1F3-35B9-45D5-8675-A52C0C0A90E0}"/>
                </a:ext>
              </a:extLst>
            </p:cNvPr>
            <p:cNvSpPr/>
            <p:nvPr/>
          </p:nvSpPr>
          <p:spPr>
            <a:xfrm>
              <a:off x="6843996" y="3075441"/>
              <a:ext cx="224368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Upper limit on effective mass</a:t>
              </a:r>
              <a:endParaRPr lang="zh-CN" altLang="en-US" dirty="0"/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6E369E2B-37AA-474A-9B59-49801E3543E8}"/>
              </a:ext>
            </a:extLst>
          </p:cNvPr>
          <p:cNvSpPr/>
          <p:nvPr/>
        </p:nvSpPr>
        <p:spPr>
          <a:xfrm>
            <a:off x="68344" y="3829332"/>
            <a:ext cx="22806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Realistic case:</a:t>
            </a:r>
            <a:endParaRPr lang="zh-CN" altLang="en-US" sz="2000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6EA4EAB2-452F-4218-AE45-DD550BED9DDF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-20000" contrast="40000"/>
          </a:blip>
          <a:stretch>
            <a:fillRect/>
          </a:stretch>
        </p:blipFill>
        <p:spPr>
          <a:xfrm>
            <a:off x="251520" y="4300647"/>
            <a:ext cx="3321934" cy="86505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9D8B1CEF-4187-4D8C-B36F-3C1FC48156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973" y="5306242"/>
            <a:ext cx="1782501" cy="438331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167F58EA-B1A9-4BC5-BAC5-DBB34BA7D00F}"/>
              </a:ext>
            </a:extLst>
          </p:cNvPr>
          <p:cNvSpPr/>
          <p:nvPr/>
        </p:nvSpPr>
        <p:spPr>
          <a:xfrm>
            <a:off x="2172715" y="5325352"/>
            <a:ext cx="14299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exposure</a:t>
            </a:r>
            <a:endParaRPr lang="zh-CN" altLang="en-US" dirty="0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658E9965-FE10-4701-81E6-85AF71F7E9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973" y="6036395"/>
            <a:ext cx="798653" cy="412206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F3D8F71B-10EB-4504-808B-5941E4D0FB0B}"/>
              </a:ext>
            </a:extLst>
          </p:cNvPr>
          <p:cNvSpPr/>
          <p:nvPr/>
        </p:nvSpPr>
        <p:spPr>
          <a:xfrm>
            <a:off x="1138012" y="5949271"/>
            <a:ext cx="3321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Number of signal events given background </a:t>
            </a:r>
            <a:r>
              <a:rPr lang="en-US" altLang="zh-CN" b="1" i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in ROI</a:t>
            </a:r>
            <a:endParaRPr lang="zh-CN" altLang="en-US" dirty="0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5A388D16-A87D-40EC-92D4-5C48ECC3F3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9840" y="3756157"/>
            <a:ext cx="4085863" cy="531223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935B6FBD-B316-4F29-BDF6-EB2971D48E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3240" y="4291202"/>
            <a:ext cx="4085864" cy="759125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B9CC5ECD-1326-4693-96B4-2444686FA1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44613" y="5085454"/>
            <a:ext cx="3067291" cy="510903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3B4B12E1-AD7C-4754-B72B-2190A3766BC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73240" y="5619819"/>
            <a:ext cx="3657600" cy="557349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53DB2DF6-215D-48ED-AD42-4C457C3D5C8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76796" y="6242498"/>
            <a:ext cx="4062714" cy="435429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6B387B73-6F90-4909-8BD6-A65384EFDB16}"/>
              </a:ext>
            </a:extLst>
          </p:cNvPr>
          <p:cNvSpPr/>
          <p:nvPr/>
        </p:nvSpPr>
        <p:spPr>
          <a:xfrm>
            <a:off x="4684056" y="3788742"/>
            <a:ext cx="4325800" cy="29526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灯片编号占位符 1">
            <a:extLst>
              <a:ext uri="{FF2B5EF4-FFF2-40B4-BE49-F238E27FC236}">
                <a16:creationId xmlns:a16="http://schemas.microsoft.com/office/drawing/2014/main" id="{0CCEDDF5-DB71-4900-A8D2-863782438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6256" y="79047"/>
            <a:ext cx="2133600" cy="365125"/>
          </a:xfrm>
        </p:spPr>
        <p:txBody>
          <a:bodyPr/>
          <a:lstStyle/>
          <a:p>
            <a:r>
              <a:rPr lang="en-US" altLang="zh-CN" sz="1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endParaRPr lang="zh-CN" altLang="en-US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4763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0" y="0"/>
            <a:ext cx="9144000" cy="461665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Solar Neutrino Oscillations</a:t>
            </a:r>
            <a:endParaRPr lang="zh-CN" altLang="en-US" dirty="0"/>
          </a:p>
        </p:txBody>
      </p:sp>
      <p:pic>
        <p:nvPicPr>
          <p:cNvPr id="6" name="Picture 19" descr="C:\Documents and Settings\All Users\Documents\My Documents\power point\My Pictures\fig\fig-sol+kamland\homestake\homestake-photo.jpg"/>
          <p:cNvPicPr>
            <a:picLocks noChangeAspect="1" noChangeArrowheads="1"/>
          </p:cNvPicPr>
          <p:nvPr/>
        </p:nvPicPr>
        <p:blipFill rotWithShape="1">
          <a:blip r:embed="rId3"/>
          <a:srcRect t="6098" b="13818"/>
          <a:stretch/>
        </p:blipFill>
        <p:spPr bwMode="auto">
          <a:xfrm>
            <a:off x="16933" y="536134"/>
            <a:ext cx="3160163" cy="24949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17" descr="C:\Documents and Settings\All Users\Documents\My Documents\power point\My Pictures\fig\people\Bachall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504" y="3023176"/>
            <a:ext cx="1152128" cy="17888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18" descr="C:\Documents and Settings\All Users\Documents\My Documents\power point\My Pictures\fig\people\Davis.jpg"/>
          <p:cNvPicPr>
            <a:picLocks noChangeAspect="1" noChangeArrowheads="1"/>
          </p:cNvPicPr>
          <p:nvPr/>
        </p:nvPicPr>
        <p:blipFill>
          <a:blip r:embed="rId5"/>
          <a:srcRect r="42586" b="6249"/>
          <a:stretch>
            <a:fillRect/>
          </a:stretch>
        </p:blipFill>
        <p:spPr bwMode="auto">
          <a:xfrm>
            <a:off x="1555969" y="3012077"/>
            <a:ext cx="1621127" cy="17888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テキスト ボックス 31"/>
          <p:cNvSpPr txBox="1"/>
          <p:nvPr/>
        </p:nvSpPr>
        <p:spPr>
          <a:xfrm>
            <a:off x="58627" y="4797152"/>
            <a:ext cx="1327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J. N. </a:t>
            </a:r>
            <a:r>
              <a:rPr kumimoji="1" lang="en-US" altLang="ja-JP" b="1" dirty="0" err="1"/>
              <a:t>Bahcall</a:t>
            </a:r>
            <a:endParaRPr kumimoji="1" lang="ja-JP" altLang="en-US" b="1" dirty="0"/>
          </a:p>
        </p:txBody>
      </p:sp>
      <p:sp>
        <p:nvSpPr>
          <p:cNvPr id="10" name="テキスト ボックス 35"/>
          <p:cNvSpPr txBox="1"/>
          <p:nvPr/>
        </p:nvSpPr>
        <p:spPr>
          <a:xfrm>
            <a:off x="1894323" y="4797152"/>
            <a:ext cx="1237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R. Davis Jr.</a:t>
            </a:r>
          </a:p>
        </p:txBody>
      </p:sp>
      <p:sp>
        <p:nvSpPr>
          <p:cNvPr id="11" name="テキスト ボックス 35"/>
          <p:cNvSpPr txBox="1"/>
          <p:nvPr/>
        </p:nvSpPr>
        <p:spPr>
          <a:xfrm>
            <a:off x="1552787" y="2502011"/>
            <a:ext cx="1520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 err="1">
                <a:solidFill>
                  <a:srgbClr val="FF0000"/>
                </a:solidFill>
              </a:rPr>
              <a:t>Homestake</a:t>
            </a:r>
            <a:endParaRPr kumimoji="1" lang="en-US" altLang="ja-JP" sz="2000" b="1" dirty="0">
              <a:solidFill>
                <a:srgbClr val="FF0000"/>
              </a:solidFill>
            </a:endParaRPr>
          </a:p>
        </p:txBody>
      </p:sp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4124102" y="548034"/>
            <a:ext cx="4840386" cy="3469787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graphicFrame>
        <p:nvGraphicFramePr>
          <p:cNvPr id="14" name="Object 3"/>
          <p:cNvGraphicFramePr>
            <a:graphicFrameLocks noChangeAspect="1"/>
          </p:cNvGraphicFramePr>
          <p:nvPr>
            <p:extLst/>
          </p:nvPr>
        </p:nvGraphicFramePr>
        <p:xfrm>
          <a:off x="3581110" y="3917590"/>
          <a:ext cx="2664296" cy="11268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1" name="Equation" r:id="rId8" imgW="1777680" imgH="711000" progId="Equation.3">
                  <p:embed/>
                </p:oleObj>
              </mc:Choice>
              <mc:Fallback>
                <p:oleObj name="Equation" r:id="rId8" imgW="177768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110" y="3917590"/>
                        <a:ext cx="2664296" cy="1126881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6600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5" descr="man_on_deck.GIF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60232" y="4056142"/>
            <a:ext cx="2282570" cy="272565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81110" y="5148956"/>
            <a:ext cx="1344771" cy="1632843"/>
          </a:xfrm>
          <a:prstGeom prst="rect">
            <a:avLst/>
          </a:prstGeom>
        </p:spPr>
      </p:pic>
      <p:sp>
        <p:nvSpPr>
          <p:cNvPr id="17" name="テキスト ボックス 35"/>
          <p:cNvSpPr txBox="1"/>
          <p:nvPr/>
        </p:nvSpPr>
        <p:spPr>
          <a:xfrm>
            <a:off x="8355875" y="6420010"/>
            <a:ext cx="771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0000FF"/>
                </a:solidFill>
              </a:rPr>
              <a:t>SNO</a:t>
            </a:r>
          </a:p>
        </p:txBody>
      </p:sp>
      <p:sp>
        <p:nvSpPr>
          <p:cNvPr id="18" name="テキスト ボックス 31"/>
          <p:cNvSpPr txBox="1"/>
          <p:nvPr/>
        </p:nvSpPr>
        <p:spPr>
          <a:xfrm>
            <a:off x="4933167" y="5951602"/>
            <a:ext cx="17181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Herbert H. Chen </a:t>
            </a:r>
          </a:p>
          <a:p>
            <a:pPr algn="ctr"/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陈华森</a:t>
            </a:r>
            <a:endParaRPr kumimoji="1"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1"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1942-1987</a:t>
            </a:r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kumimoji="1" lang="ja-JP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テキスト ボックス 31"/>
          <p:cNvSpPr txBox="1"/>
          <p:nvPr/>
        </p:nvSpPr>
        <p:spPr>
          <a:xfrm>
            <a:off x="16933" y="5281534"/>
            <a:ext cx="2339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Discovery of solar </a:t>
            </a:r>
          </a:p>
          <a:p>
            <a:pPr algn="ctr"/>
            <a:r>
              <a:rPr kumimoji="1" lang="en-US" altLang="ja-JP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neutrino oscillations</a:t>
            </a:r>
          </a:p>
          <a:p>
            <a:pPr algn="ctr"/>
            <a:r>
              <a:rPr kumimoji="1" lang="en-US" altLang="ja-JP" sz="7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ctr"/>
            <a:r>
              <a:rPr kumimoji="1" lang="en-US" altLang="ja-JP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supported by </a:t>
            </a:r>
          </a:p>
          <a:p>
            <a:pPr algn="ctr"/>
            <a:r>
              <a:rPr kumimoji="1" lang="en-US" altLang="ja-JP" sz="16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KamLAND</a:t>
            </a:r>
            <a:endParaRPr kumimoji="1" lang="ja-JP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Picture 5" descr="Arthur B. McDonald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5148956"/>
            <a:ext cx="1129237" cy="163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テキスト ボックス 31"/>
          <p:cNvSpPr txBox="1"/>
          <p:nvPr/>
        </p:nvSpPr>
        <p:spPr>
          <a:xfrm>
            <a:off x="600236" y="6391021"/>
            <a:ext cx="1667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A. B. McDonald</a:t>
            </a:r>
            <a:endParaRPr kumimoji="1" lang="ja-JP" altLang="en-US" b="1" dirty="0"/>
          </a:p>
        </p:txBody>
      </p:sp>
      <p:sp>
        <p:nvSpPr>
          <p:cNvPr id="23" name="TextBox 8"/>
          <p:cNvSpPr txBox="1"/>
          <p:nvPr/>
        </p:nvSpPr>
        <p:spPr>
          <a:xfrm>
            <a:off x="7848226" y="3008718"/>
            <a:ext cx="86433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prstClr val="black"/>
                </a:solidFill>
                <a:latin typeface="Symbol" pitchFamily="18" charset="2"/>
              </a:rPr>
              <a:t>n</a:t>
            </a:r>
            <a:r>
              <a:rPr lang="en-US" sz="2000" b="1" baseline="-25000" dirty="0" err="1">
                <a:solidFill>
                  <a:prstClr val="black"/>
                </a:solidFill>
              </a:rPr>
              <a:t>e</a:t>
            </a:r>
            <a:r>
              <a:rPr lang="en-US" sz="2000" b="1" dirty="0" err="1">
                <a:solidFill>
                  <a:prstClr val="black"/>
                </a:solidFill>
              </a:rPr>
              <a:t>only</a:t>
            </a:r>
            <a:endParaRPr lang="en-US" sz="2000" b="1" dirty="0">
              <a:solidFill>
                <a:prstClr val="black"/>
              </a:solidFill>
            </a:endParaRPr>
          </a:p>
        </p:txBody>
      </p:sp>
      <p:sp>
        <p:nvSpPr>
          <p:cNvPr id="26" name="TextBox 9"/>
          <p:cNvSpPr txBox="1"/>
          <p:nvPr/>
        </p:nvSpPr>
        <p:spPr>
          <a:xfrm>
            <a:off x="7025342" y="586355"/>
            <a:ext cx="77617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Symbol" pitchFamily="18" charset="2"/>
              </a:rPr>
              <a:t> </a:t>
            </a:r>
            <a:r>
              <a:rPr lang="en-US" sz="2000" b="1" dirty="0">
                <a:solidFill>
                  <a:prstClr val="black"/>
                </a:solidFill>
              </a:rPr>
              <a:t>all</a:t>
            </a:r>
            <a:r>
              <a:rPr lang="en-US" sz="2000" b="1" dirty="0">
                <a:solidFill>
                  <a:prstClr val="black"/>
                </a:solidFill>
                <a:latin typeface="Symbol" pitchFamily="18" charset="2"/>
              </a:rPr>
              <a:t> </a:t>
            </a:r>
            <a:r>
              <a:rPr lang="en-US" sz="2000" b="1" dirty="0" err="1">
                <a:solidFill>
                  <a:prstClr val="black"/>
                </a:solidFill>
                <a:latin typeface="Symbol" pitchFamily="18" charset="2"/>
              </a:rPr>
              <a:t>n</a:t>
            </a:r>
            <a:r>
              <a:rPr lang="en-US" sz="2000" b="1" baseline="-25000" dirty="0" err="1">
                <a:solidFill>
                  <a:prstClr val="black"/>
                </a:solidFill>
              </a:rPr>
              <a:t>x</a:t>
            </a:r>
            <a:endParaRPr lang="en-US" sz="2000" b="1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93085" y="5144999"/>
            <a:ext cx="1658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Phys. Rev. </a:t>
            </a:r>
            <a:r>
              <a:rPr lang="en-US" b="1" dirty="0" err="1"/>
              <a:t>Lett</a:t>
            </a:r>
            <a:r>
              <a:rPr lang="en-US" b="1" dirty="0"/>
              <a:t>. 55 (1985) 1534</a:t>
            </a:r>
            <a:endParaRPr lang="en-US" dirty="0"/>
          </a:p>
        </p:txBody>
      </p:sp>
      <p:sp>
        <p:nvSpPr>
          <p:cNvPr id="24" name="灯片编号占位符 1">
            <a:extLst>
              <a:ext uri="{FF2B5EF4-FFF2-40B4-BE49-F238E27FC236}">
                <a16:creationId xmlns:a16="http://schemas.microsoft.com/office/drawing/2014/main" id="{8997DF33-3DBA-45C6-9A70-3934DADD5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6256" y="79047"/>
            <a:ext cx="2133600" cy="365125"/>
          </a:xfrm>
        </p:spPr>
        <p:txBody>
          <a:bodyPr/>
          <a:lstStyle/>
          <a:p>
            <a:r>
              <a:rPr lang="en-US" altLang="zh-CN" sz="1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9742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5A56792-B595-4F90-9DC1-BBDBFCCA713F}"/>
              </a:ext>
            </a:extLst>
          </p:cNvPr>
          <p:cNvSpPr txBox="1"/>
          <p:nvPr/>
        </p:nvSpPr>
        <p:spPr>
          <a:xfrm>
            <a:off x="0" y="0"/>
            <a:ext cx="9144000" cy="461665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Experimental Sensitivities</a:t>
            </a:r>
            <a:endParaRPr lang="zh-CN" altLang="en-US" sz="2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64C829-7751-4846-9DDD-077475534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1" y="1030350"/>
            <a:ext cx="9045692" cy="45129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5A34DB5-EB93-4464-A4CB-91EC7B5EA80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1403648" y="1484784"/>
            <a:ext cx="2891258" cy="3164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6DA3A64-C6B9-42A4-8B6D-62EF632AD72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965115" y="4384569"/>
            <a:ext cx="2199190" cy="3164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D196AAC-8CE6-4233-B671-DE353F2726C7}"/>
                  </a:ext>
                </a:extLst>
              </p:cNvPr>
              <p:cNvSpPr txBox="1"/>
              <p:nvPr/>
            </p:nvSpPr>
            <p:spPr>
              <a:xfrm>
                <a:off x="83271" y="586905"/>
                <a:ext cx="3457998" cy="409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136</m:t>
                          </m:r>
                        </m:sup>
                        <m:e>
                          <m:r>
                            <a:rPr lang="en-US" altLang="zh-CN" sz="2400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𝐗𝐞</m:t>
                          </m:r>
                        </m:e>
                      </m:sPre>
                      <m:r>
                        <a:rPr lang="en-US" altLang="zh-CN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Pre>
                        <m:sPre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136</m:t>
                          </m:r>
                        </m:sup>
                        <m:e>
                          <m:r>
                            <a:rPr lang="en-US" altLang="zh-CN" sz="2400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𝐁𝐚</m:t>
                          </m:r>
                        </m:e>
                      </m:sPre>
                      <m:r>
                        <a:rPr lang="en-US" altLang="zh-CN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altLang="zh-CN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zh-CN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D196AAC-8CE6-4233-B671-DE353F272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71" y="586905"/>
                <a:ext cx="3457998" cy="4093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58BD6704-57A7-47FD-AC73-06060E394A7A}"/>
              </a:ext>
            </a:extLst>
          </p:cNvPr>
          <p:cNvSpPr txBox="1"/>
          <p:nvPr/>
        </p:nvSpPr>
        <p:spPr>
          <a:xfrm>
            <a:off x="5436096" y="602029"/>
            <a:ext cx="32645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</a:rPr>
              <a:t>G.Y.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</a:rPr>
              <a:t>Huang, SZ, 2010.16281</a:t>
            </a:r>
            <a:endParaRPr lang="zh-CN" altLang="en-US" dirty="0">
              <a:solidFill>
                <a:srgbClr val="0000FF"/>
              </a:solidFill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AF8AF5C-7AAF-4419-8706-875A3DA95585}"/>
              </a:ext>
            </a:extLst>
          </p:cNvPr>
          <p:cNvGrpSpPr/>
          <p:nvPr/>
        </p:nvGrpSpPr>
        <p:grpSpPr>
          <a:xfrm>
            <a:off x="84674" y="5661248"/>
            <a:ext cx="6002272" cy="337019"/>
            <a:chOff x="84674" y="5553572"/>
            <a:chExt cx="6002272" cy="337019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A75B0C12-3AF0-47B1-8724-3443F188A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674" y="5563877"/>
              <a:ext cx="1835902" cy="316411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C1F844B-2BA8-45E4-94E8-BAC7E50D2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86546" y="5553572"/>
              <a:ext cx="3600400" cy="337019"/>
            </a:xfrm>
            <a:prstGeom prst="rect">
              <a:avLst/>
            </a:prstGeom>
          </p:spPr>
        </p:pic>
        <p:sp>
          <p:nvSpPr>
            <p:cNvPr id="13" name="箭头: 右 12">
              <a:extLst>
                <a:ext uri="{FF2B5EF4-FFF2-40B4-BE49-F238E27FC236}">
                  <a16:creationId xmlns:a16="http://schemas.microsoft.com/office/drawing/2014/main" id="{CCB9CA68-EADC-4A6D-8C27-5BEB502E9876}"/>
                </a:ext>
              </a:extLst>
            </p:cNvPr>
            <p:cNvSpPr/>
            <p:nvPr/>
          </p:nvSpPr>
          <p:spPr>
            <a:xfrm>
              <a:off x="1933149" y="5600159"/>
              <a:ext cx="432048" cy="21988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5C18F2D-F7DA-4362-BC5E-3C77782D439C}"/>
              </a:ext>
            </a:extLst>
          </p:cNvPr>
          <p:cNvGrpSpPr/>
          <p:nvPr/>
        </p:nvGrpSpPr>
        <p:grpSpPr>
          <a:xfrm>
            <a:off x="83271" y="6258724"/>
            <a:ext cx="6020519" cy="357255"/>
            <a:chOff x="83271" y="6258724"/>
            <a:chExt cx="6020519" cy="357255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8BCA899-C7D6-4620-AAB2-614F61AE3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271" y="6268440"/>
              <a:ext cx="1763688" cy="347539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2305170-F0C4-4CCA-9D63-E2DBCCD91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51387" y="6258724"/>
              <a:ext cx="3652403" cy="337019"/>
            </a:xfrm>
            <a:prstGeom prst="rect">
              <a:avLst/>
            </a:prstGeom>
          </p:spPr>
        </p:pic>
        <p:sp>
          <p:nvSpPr>
            <p:cNvPr id="15" name="箭头: 右 14">
              <a:extLst>
                <a:ext uri="{FF2B5EF4-FFF2-40B4-BE49-F238E27FC236}">
                  <a16:creationId xmlns:a16="http://schemas.microsoft.com/office/drawing/2014/main" id="{D6453822-3D5B-4A6E-AD64-C0C9242F3590}"/>
                </a:ext>
              </a:extLst>
            </p:cNvPr>
            <p:cNvSpPr/>
            <p:nvPr/>
          </p:nvSpPr>
          <p:spPr>
            <a:xfrm>
              <a:off x="1933149" y="6277047"/>
              <a:ext cx="432048" cy="21988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6C5C2E4A-7329-4540-AB22-6A9EE3DA048B}"/>
              </a:ext>
            </a:extLst>
          </p:cNvPr>
          <p:cNvSpPr txBox="1"/>
          <p:nvPr/>
        </p:nvSpPr>
        <p:spPr>
          <a:xfrm>
            <a:off x="1893468" y="1811973"/>
            <a:ext cx="24454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 err="1">
                <a:solidFill>
                  <a:srgbClr val="FF0000"/>
                </a:solidFill>
                <a:latin typeface="arial" panose="020B0604020202020204" pitchFamily="34" charset="0"/>
              </a:rPr>
              <a:t>Rodejohann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, 1106.1334</a:t>
            </a:r>
            <a:endParaRPr lang="zh-CN" altLang="en-US" sz="1600" dirty="0">
              <a:solidFill>
                <a:srgbClr val="0000FF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DAA5D1F-EA14-4123-AD74-B2059E193803}"/>
              </a:ext>
            </a:extLst>
          </p:cNvPr>
          <p:cNvSpPr txBox="1"/>
          <p:nvPr/>
        </p:nvSpPr>
        <p:spPr>
          <a:xfrm>
            <a:off x="856605" y="4075054"/>
            <a:ext cx="27136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Caldwell et al, 1705.01945</a:t>
            </a:r>
            <a:endParaRPr lang="zh-CN" altLang="en-US" sz="1600" dirty="0">
              <a:solidFill>
                <a:srgbClr val="0000FF"/>
              </a:solidFill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DB641152-5B99-4DEA-9E00-4B92FADBF9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08104" y="4226363"/>
            <a:ext cx="1461657" cy="31641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594FC4A-30F0-443D-BC9C-468E149349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76256" y="6241669"/>
            <a:ext cx="1941247" cy="354074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4F85D03E-4A5A-40E4-B530-68FDB4C1CC58}"/>
              </a:ext>
            </a:extLst>
          </p:cNvPr>
          <p:cNvSpPr/>
          <p:nvPr/>
        </p:nvSpPr>
        <p:spPr>
          <a:xfrm>
            <a:off x="6519755" y="5745889"/>
            <a:ext cx="26092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 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meV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sensitivity</a:t>
            </a: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6BEAE6B-F046-40B9-A6F0-6CB94500130C}"/>
              </a:ext>
            </a:extLst>
          </p:cNvPr>
          <p:cNvSpPr/>
          <p:nvPr/>
        </p:nvSpPr>
        <p:spPr>
          <a:xfrm>
            <a:off x="6732240" y="5661248"/>
            <a:ext cx="2232248" cy="9344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灯片编号占位符 1">
            <a:extLst>
              <a:ext uri="{FF2B5EF4-FFF2-40B4-BE49-F238E27FC236}">
                <a16:creationId xmlns:a16="http://schemas.microsoft.com/office/drawing/2014/main" id="{10D798EE-3353-4804-BB31-C630E78A2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6256" y="79047"/>
            <a:ext cx="2133600" cy="365125"/>
          </a:xfrm>
        </p:spPr>
        <p:txBody>
          <a:bodyPr/>
          <a:lstStyle/>
          <a:p>
            <a:r>
              <a:rPr lang="en-US" altLang="zh-CN" sz="1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endParaRPr lang="zh-CN" altLang="en-US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8667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FB5B0BA8-ECBF-4C84-855C-818CAA1B1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897" y="557314"/>
            <a:ext cx="4782607" cy="460564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2B6812B-7062-48CE-B4C3-0C52BB53E092}"/>
              </a:ext>
            </a:extLst>
          </p:cNvPr>
          <p:cNvSpPr txBox="1"/>
          <p:nvPr/>
        </p:nvSpPr>
        <p:spPr>
          <a:xfrm>
            <a:off x="0" y="0"/>
            <a:ext cx="9144000" cy="461665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Probe </a:t>
            </a:r>
            <a:r>
              <a:rPr lang="el-GR" altLang="zh-CN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ν</a:t>
            </a:r>
            <a:r>
              <a:rPr lang="en-US" altLang="zh-CN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Masses &amp; Majorana CP Phases</a:t>
            </a:r>
            <a:endParaRPr lang="zh-CN" altLang="en-US" sz="2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D3AB6E1-EA40-4807-8721-4D5ACD423E07}"/>
              </a:ext>
            </a:extLst>
          </p:cNvPr>
          <p:cNvGrpSpPr/>
          <p:nvPr/>
        </p:nvGrpSpPr>
        <p:grpSpPr>
          <a:xfrm>
            <a:off x="35496" y="496123"/>
            <a:ext cx="4720391" cy="4589052"/>
            <a:chOff x="35496" y="496123"/>
            <a:chExt cx="4866035" cy="4824536"/>
          </a:xfrm>
        </p:grpSpPr>
        <p:pic>
          <p:nvPicPr>
            <p:cNvPr id="6" name="Picture 11">
              <a:extLst>
                <a:ext uri="{FF2B5EF4-FFF2-40B4-BE49-F238E27FC236}">
                  <a16:creationId xmlns:a16="http://schemas.microsoft.com/office/drawing/2014/main" id="{D5DEC705-3666-487E-812A-86B8633BE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6" y="496123"/>
              <a:ext cx="4866035" cy="4824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50831F5-AB93-4AB9-B49E-317D4B0BEDE7}"/>
                </a:ext>
              </a:extLst>
            </p:cNvPr>
            <p:cNvSpPr txBox="1"/>
            <p:nvPr/>
          </p:nvSpPr>
          <p:spPr>
            <a:xfrm>
              <a:off x="1835696" y="1916832"/>
              <a:ext cx="864096" cy="461665"/>
            </a:xfrm>
            <a:prstGeom prst="rect">
              <a:avLst/>
            </a:prstGeom>
            <a:solidFill>
              <a:srgbClr val="5B00FF"/>
            </a:solidFill>
            <a:ln>
              <a:solidFill>
                <a:srgbClr val="5B00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IO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AFD6931-BEDD-4EF2-AC63-8DDA5F6DD83B}"/>
                </a:ext>
              </a:extLst>
            </p:cNvPr>
            <p:cNvSpPr txBox="1"/>
            <p:nvPr/>
          </p:nvSpPr>
          <p:spPr>
            <a:xfrm>
              <a:off x="1916088" y="3214079"/>
              <a:ext cx="864096" cy="461665"/>
            </a:xfrm>
            <a:prstGeom prst="rect">
              <a:avLst/>
            </a:prstGeom>
            <a:solidFill>
              <a:srgbClr val="5B00FF"/>
            </a:solidFill>
            <a:ln>
              <a:solidFill>
                <a:srgbClr val="5B00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NO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1BB93A7-778E-45EA-A3BB-18D4171686FC}"/>
              </a:ext>
            </a:extLst>
          </p:cNvPr>
          <p:cNvCxnSpPr/>
          <p:nvPr/>
        </p:nvCxnSpPr>
        <p:spPr>
          <a:xfrm>
            <a:off x="786398" y="2509489"/>
            <a:ext cx="4032448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4A0C0B0-B5CE-4996-8B38-3C2B6D1430C8}"/>
              </a:ext>
            </a:extLst>
          </p:cNvPr>
          <p:cNvCxnSpPr/>
          <p:nvPr/>
        </p:nvCxnSpPr>
        <p:spPr>
          <a:xfrm>
            <a:off x="770987" y="3464006"/>
            <a:ext cx="4032448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40CE40B-F1E7-47A1-A47D-AC951716324B}"/>
                  </a:ext>
                </a:extLst>
              </p:cNvPr>
              <p:cNvSpPr txBox="1"/>
              <p:nvPr/>
            </p:nvSpPr>
            <p:spPr>
              <a:xfrm>
                <a:off x="3779912" y="2189453"/>
                <a:ext cx="8319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zh-CN" sz="2000" b="1" dirty="0">
                    <a:solidFill>
                      <a:srgbClr val="0000FF"/>
                    </a:solidFill>
                  </a:rPr>
                  <a:t>0 meV</a:t>
                </a:r>
                <a:endParaRPr lang="zh-CN" altLang="en-US" sz="20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40CE40B-F1E7-47A1-A47D-AC9517163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2189453"/>
                <a:ext cx="831959" cy="307777"/>
              </a:xfrm>
              <a:prstGeom prst="rect">
                <a:avLst/>
              </a:prstGeom>
              <a:blipFill>
                <a:blip r:embed="rId4"/>
                <a:stretch>
                  <a:fillRect l="-10219" t="-25490" r="-17518" b="-490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3FD1653-4925-4679-B139-B07F1E8F1958}"/>
                  </a:ext>
                </a:extLst>
              </p:cNvPr>
              <p:cNvSpPr txBox="1"/>
              <p:nvPr/>
            </p:nvSpPr>
            <p:spPr>
              <a:xfrm>
                <a:off x="3851920" y="3125467"/>
                <a:ext cx="70211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zh-CN" sz="2000" b="1" dirty="0">
                    <a:solidFill>
                      <a:srgbClr val="0000FF"/>
                    </a:solidFill>
                  </a:rPr>
                  <a:t> meV</a:t>
                </a:r>
                <a:endParaRPr lang="zh-CN" altLang="en-US" sz="20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3FD1653-4925-4679-B139-B07F1E8F1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3125467"/>
                <a:ext cx="702115" cy="307777"/>
              </a:xfrm>
              <a:prstGeom prst="rect">
                <a:avLst/>
              </a:prstGeom>
              <a:blipFill>
                <a:blip r:embed="rId5"/>
                <a:stretch>
                  <a:fillRect l="-13043" t="-26000" r="-20870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E1161FA0-9CC2-4935-964E-0BA83AC46E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5691" y="5254502"/>
            <a:ext cx="6567105" cy="34936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A09F7FF5-6FBD-46FA-865A-790E3E8900B7}"/>
              </a:ext>
            </a:extLst>
          </p:cNvPr>
          <p:cNvSpPr/>
          <p:nvPr/>
        </p:nvSpPr>
        <p:spPr>
          <a:xfrm>
            <a:off x="35496" y="5229200"/>
            <a:ext cx="2088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Effective </a:t>
            </a:r>
            <a:r>
              <a:rPr lang="el-GR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ν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mass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E19CB25-0FD6-4B05-BF8B-35F8E1678406}"/>
              </a:ext>
            </a:extLst>
          </p:cNvPr>
          <p:cNvSpPr txBox="1"/>
          <p:nvPr/>
        </p:nvSpPr>
        <p:spPr>
          <a:xfrm>
            <a:off x="5402279" y="764704"/>
            <a:ext cx="3059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</a:rPr>
              <a:t>Jun Cao et al., 1908.08355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1DC093D-2A59-45BD-ACC7-C8EC80F1C9CF}"/>
              </a:ext>
            </a:extLst>
          </p:cNvPr>
          <p:cNvSpPr/>
          <p:nvPr/>
        </p:nvSpPr>
        <p:spPr>
          <a:xfrm>
            <a:off x="35496" y="5839021"/>
            <a:ext cx="90730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We assume Majorana neutrinos with NO, and observe no signal events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If this is true even for future 1 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meV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sensitivity, then what can we learn?</a:t>
            </a:r>
          </a:p>
        </p:txBody>
      </p:sp>
      <p:sp>
        <p:nvSpPr>
          <p:cNvPr id="21" name="灯片编号占位符 1">
            <a:extLst>
              <a:ext uri="{FF2B5EF4-FFF2-40B4-BE49-F238E27FC236}">
                <a16:creationId xmlns:a16="http://schemas.microsoft.com/office/drawing/2014/main" id="{61926745-2C5B-4A13-A996-3F538F3DC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6256" y="79047"/>
            <a:ext cx="2133600" cy="365125"/>
          </a:xfrm>
        </p:spPr>
        <p:txBody>
          <a:bodyPr/>
          <a:lstStyle/>
          <a:p>
            <a:r>
              <a:rPr lang="en-US" altLang="zh-CN" sz="1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41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74B0D1-77AA-4ED7-BEF2-45D59901E19F}"/>
              </a:ext>
            </a:extLst>
          </p:cNvPr>
          <p:cNvSpPr txBox="1"/>
          <p:nvPr/>
        </p:nvSpPr>
        <p:spPr>
          <a:xfrm>
            <a:off x="0" y="0"/>
            <a:ext cx="9144000" cy="461665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Bayesian Approach</a:t>
            </a:r>
            <a:endParaRPr lang="zh-CN" altLang="en-US" sz="2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47A9793-059B-47B7-AE7D-3EE2BE9E3867}"/>
              </a:ext>
            </a:extLst>
          </p:cNvPr>
          <p:cNvSpPr/>
          <p:nvPr/>
        </p:nvSpPr>
        <p:spPr>
          <a:xfrm>
            <a:off x="35496" y="3477304"/>
            <a:ext cx="33843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Parameter estimation:</a:t>
            </a:r>
            <a:endParaRPr lang="zh-CN" altLang="en-US" sz="2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ECBF584-CDC5-44C8-8F3A-2A786481B9A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2267744" y="548680"/>
            <a:ext cx="3727048" cy="87956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20755E5-9646-49EA-BD90-D553880439B7}"/>
              </a:ext>
            </a:extLst>
          </p:cNvPr>
          <p:cNvSpPr/>
          <p:nvPr/>
        </p:nvSpPr>
        <p:spPr>
          <a:xfrm>
            <a:off x="0" y="2132856"/>
            <a:ext cx="23875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Model selection:</a:t>
            </a:r>
            <a:endParaRPr lang="zh-CN" altLang="en-US" sz="20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9B9B239-FCB3-46D5-8C5F-FF4B9E9213C3}"/>
              </a:ext>
            </a:extLst>
          </p:cNvPr>
          <p:cNvSpPr/>
          <p:nvPr/>
        </p:nvSpPr>
        <p:spPr>
          <a:xfrm>
            <a:off x="0" y="788408"/>
            <a:ext cx="22347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Bayes</a:t>
            </a:r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’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Theorem</a:t>
            </a:r>
            <a:endParaRPr lang="zh-CN" altLang="en-US" sz="20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C7CF05-A2C0-46AA-9E12-44928AFA5B04}"/>
              </a:ext>
            </a:extLst>
          </p:cNvPr>
          <p:cNvSpPr/>
          <p:nvPr/>
        </p:nvSpPr>
        <p:spPr>
          <a:xfrm>
            <a:off x="6651778" y="588353"/>
            <a:ext cx="23875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Prior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probability</a:t>
            </a:r>
            <a:endParaRPr lang="zh-CN" altLang="en-US" sz="2000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2CC398F-528F-4F0F-8596-2A7A4D8E56F8}"/>
              </a:ext>
            </a:extLst>
          </p:cNvPr>
          <p:cNvCxnSpPr/>
          <p:nvPr/>
        </p:nvCxnSpPr>
        <p:spPr>
          <a:xfrm>
            <a:off x="6099826" y="764704"/>
            <a:ext cx="48839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8884E88-7346-45C9-939E-68494AD40125}"/>
              </a:ext>
            </a:extLst>
          </p:cNvPr>
          <p:cNvCxnSpPr/>
          <p:nvPr/>
        </p:nvCxnSpPr>
        <p:spPr>
          <a:xfrm>
            <a:off x="5436096" y="1211770"/>
            <a:ext cx="48839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E0EC619B-E326-4861-A265-31E637005245}"/>
              </a:ext>
            </a:extLst>
          </p:cNvPr>
          <p:cNvSpPr/>
          <p:nvPr/>
        </p:nvSpPr>
        <p:spPr>
          <a:xfrm>
            <a:off x="6027818" y="1011715"/>
            <a:ext cx="23875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normalization</a:t>
            </a:r>
            <a:endParaRPr lang="zh-CN" altLang="en-US" sz="20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8F4C23C-11B4-4A9E-9407-50BC8F96E97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2387586" y="1875538"/>
            <a:ext cx="3090441" cy="96665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3150792-5A65-4497-A279-A35AA4F044C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6804248" y="2280417"/>
            <a:ext cx="1516284" cy="505097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7A3DCD7A-9364-498C-8A64-1E87918D7DEE}"/>
              </a:ext>
            </a:extLst>
          </p:cNvPr>
          <p:cNvSpPr/>
          <p:nvPr/>
        </p:nvSpPr>
        <p:spPr>
          <a:xfrm>
            <a:off x="6651778" y="1905546"/>
            <a:ext cx="19433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Bayes</a:t>
            </a:r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’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factor</a:t>
            </a:r>
            <a:endParaRPr lang="zh-CN" altLang="en-US" sz="2000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FF7127D-306E-44ED-AC67-00027F2F68F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-20000" contrast="40000"/>
          </a:blip>
          <a:stretch>
            <a:fillRect/>
          </a:stretch>
        </p:blipFill>
        <p:spPr>
          <a:xfrm>
            <a:off x="3287659" y="3335910"/>
            <a:ext cx="4872942" cy="83312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E49CB287-3BED-41F4-9706-A28548B7CCD8}"/>
              </a:ext>
            </a:extLst>
          </p:cNvPr>
          <p:cNvSpPr/>
          <p:nvPr/>
        </p:nvSpPr>
        <p:spPr>
          <a:xfrm>
            <a:off x="824660" y="1291864"/>
            <a:ext cx="28201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Posterior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probability</a:t>
            </a:r>
            <a:endParaRPr lang="zh-CN" altLang="en-US" sz="2000" dirty="0"/>
          </a:p>
        </p:txBody>
      </p: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2A0C182D-61EB-4926-B5D5-5D19220CD091}"/>
              </a:ext>
            </a:extLst>
          </p:cNvPr>
          <p:cNvCxnSpPr/>
          <p:nvPr/>
        </p:nvCxnSpPr>
        <p:spPr>
          <a:xfrm rot="16200000" flipH="1">
            <a:off x="3959932" y="944724"/>
            <a:ext cx="432048" cy="360040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81AED381-5448-4498-BCA4-40EC88E639B0}"/>
              </a:ext>
            </a:extLst>
          </p:cNvPr>
          <p:cNvSpPr/>
          <p:nvPr/>
        </p:nvSpPr>
        <p:spPr>
          <a:xfrm>
            <a:off x="3874780" y="1317531"/>
            <a:ext cx="15613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likelihood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5551AF3-44E8-4A7E-B924-F8B8415CB0C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-20000" contrast="40000"/>
          </a:blip>
          <a:stretch>
            <a:fillRect/>
          </a:stretch>
        </p:blipFill>
        <p:spPr>
          <a:xfrm>
            <a:off x="3292974" y="4289753"/>
            <a:ext cx="4398380" cy="775063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AC08F753-8495-48D7-A325-42DC1263B6C2}"/>
              </a:ext>
            </a:extLst>
          </p:cNvPr>
          <p:cNvSpPr/>
          <p:nvPr/>
        </p:nvSpPr>
        <p:spPr>
          <a:xfrm>
            <a:off x="179512" y="4440630"/>
            <a:ext cx="33843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Calculate the evidence</a:t>
            </a:r>
            <a:endParaRPr lang="zh-CN" altLang="en-US" sz="20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47EC430-93F1-4A2D-AEC0-04EAC6CC7E4D}"/>
              </a:ext>
            </a:extLst>
          </p:cNvPr>
          <p:cNvSpPr/>
          <p:nvPr/>
        </p:nvSpPr>
        <p:spPr>
          <a:xfrm>
            <a:off x="35496" y="5229200"/>
            <a:ext cx="20882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Central idea: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FE81D71-413C-44EF-8AA3-FF215FA806BE}"/>
              </a:ext>
            </a:extLst>
          </p:cNvPr>
          <p:cNvSpPr/>
          <p:nvPr/>
        </p:nvSpPr>
        <p:spPr>
          <a:xfrm>
            <a:off x="35496" y="5839021"/>
            <a:ext cx="90730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Before including the new experimental data, we have to specify prior info.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Update our knowledge by using the posterior of previous 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expts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. as priors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14452D0-17E3-4BB3-9665-727868128ADA}"/>
              </a:ext>
            </a:extLst>
          </p:cNvPr>
          <p:cNvSpPr/>
          <p:nvPr/>
        </p:nvSpPr>
        <p:spPr>
          <a:xfrm>
            <a:off x="2889075" y="5225339"/>
            <a:ext cx="61294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solidFill>
                  <a:srgbClr val="FF0000"/>
                </a:solidFill>
              </a:rPr>
              <a:t>Sivia</a:t>
            </a:r>
            <a:r>
              <a:rPr lang="en-US" altLang="zh-CN" sz="2000" b="1" dirty="0">
                <a:solidFill>
                  <a:srgbClr val="FF0000"/>
                </a:solidFill>
              </a:rPr>
              <a:t> &amp; Skilling, </a:t>
            </a:r>
            <a:r>
              <a:rPr lang="en-US" altLang="zh-CN" sz="2000" b="1" i="1" dirty="0">
                <a:solidFill>
                  <a:srgbClr val="FF0000"/>
                </a:solidFill>
              </a:rPr>
              <a:t>Data Analysis: A Bayesian Tutorial</a:t>
            </a:r>
            <a:r>
              <a:rPr lang="en-US" altLang="zh-CN" sz="2000" b="1" dirty="0">
                <a:solidFill>
                  <a:srgbClr val="FF0000"/>
                </a:solidFill>
              </a:rPr>
              <a:t>, 2006 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30" name="灯片编号占位符 1">
            <a:extLst>
              <a:ext uri="{FF2B5EF4-FFF2-40B4-BE49-F238E27FC236}">
                <a16:creationId xmlns:a16="http://schemas.microsoft.com/office/drawing/2014/main" id="{9F6014FF-1FE3-466E-9C24-B2F8E4AC7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6256" y="79047"/>
            <a:ext cx="2133600" cy="365125"/>
          </a:xfrm>
        </p:spPr>
        <p:txBody>
          <a:bodyPr/>
          <a:lstStyle/>
          <a:p>
            <a:r>
              <a:rPr lang="en-US" altLang="zh-CN" sz="1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endParaRPr lang="zh-CN" altLang="en-US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9547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1997208-2F8E-4B79-AD0D-B12603CD5875}"/>
              </a:ext>
            </a:extLst>
          </p:cNvPr>
          <p:cNvSpPr txBox="1"/>
          <p:nvPr/>
        </p:nvSpPr>
        <p:spPr>
          <a:xfrm>
            <a:off x="0" y="0"/>
            <a:ext cx="9144000" cy="461665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Bayesian Analysis: Masses &amp; Majorana CP Phases</a:t>
            </a:r>
            <a:endParaRPr lang="zh-CN" altLang="en-US" sz="2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5DB20ED-4E62-4B4B-BF5D-CBE0EB03297D}"/>
              </a:ext>
            </a:extLst>
          </p:cNvPr>
          <p:cNvSpPr/>
          <p:nvPr/>
        </p:nvSpPr>
        <p:spPr>
          <a:xfrm>
            <a:off x="-7448" y="620688"/>
            <a:ext cx="40033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Motivation for two setups</a:t>
            </a:r>
            <a:endParaRPr lang="zh-CN" altLang="en-US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A533493-B987-4F5D-A4AF-30BD19DC1879}"/>
              </a:ext>
            </a:extLst>
          </p:cNvPr>
          <p:cNvSpPr txBox="1"/>
          <p:nvPr/>
        </p:nvSpPr>
        <p:spPr>
          <a:xfrm>
            <a:off x="3635896" y="665937"/>
            <a:ext cx="5373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</a:rPr>
              <a:t>J. Zhao, L.J. Wen, Y.F. Wang, J. Cao, 1610.07143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2E1311F-D04E-404D-83E0-CB853E44753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contrast="20000"/>
          </a:blip>
          <a:stretch>
            <a:fillRect/>
          </a:stretch>
        </p:blipFill>
        <p:spPr>
          <a:xfrm>
            <a:off x="134732" y="1069580"/>
            <a:ext cx="4892152" cy="372757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E161DA5-CCAC-40C6-A2DC-4DF6743E7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094" y="4854834"/>
            <a:ext cx="1647745" cy="34018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FE78016-5138-49D1-AD5F-F5E927C7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400" y="4836894"/>
            <a:ext cx="2344558" cy="35812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D64AC26-D8AC-48A7-9649-36A33A9A4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5647" y="4860465"/>
            <a:ext cx="1172945" cy="318888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7F3A1CC6-9B50-499C-88AE-ADB5F0521E6C}"/>
              </a:ext>
            </a:extLst>
          </p:cNvPr>
          <p:cNvGrpSpPr/>
          <p:nvPr/>
        </p:nvGrpSpPr>
        <p:grpSpPr>
          <a:xfrm>
            <a:off x="5004048" y="1069580"/>
            <a:ext cx="3904776" cy="3775220"/>
            <a:chOff x="5004048" y="1069580"/>
            <a:chExt cx="3904776" cy="3775220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DC85A65-7F9E-46AE-8C70-A054A6C1A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04048" y="1069580"/>
              <a:ext cx="3904776" cy="3775220"/>
            </a:xfrm>
            <a:prstGeom prst="rect">
              <a:avLst/>
            </a:prstGeom>
          </p:spPr>
        </p:pic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F7E19AB6-A5A6-41BA-B5C4-893BD98C1D51}"/>
                </a:ext>
              </a:extLst>
            </p:cNvPr>
            <p:cNvCxnSpPr/>
            <p:nvPr/>
          </p:nvCxnSpPr>
          <p:spPr>
            <a:xfrm flipV="1">
              <a:off x="7231249" y="1145292"/>
              <a:ext cx="0" cy="313200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A32E8CCC-8F92-4F0D-8617-8DEDD08FB0B3}"/>
                </a:ext>
              </a:extLst>
            </p:cNvPr>
            <p:cNvCxnSpPr/>
            <p:nvPr/>
          </p:nvCxnSpPr>
          <p:spPr>
            <a:xfrm>
              <a:off x="5652120" y="2492896"/>
              <a:ext cx="1584000" cy="0"/>
            </a:xfrm>
            <a:prstGeom prst="line">
              <a:avLst/>
            </a:prstGeom>
            <a:ln w="19050">
              <a:solidFill>
                <a:srgbClr val="0000F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53E2A587-A3A2-43BE-BE5C-D6220B635C22}"/>
                </a:ext>
              </a:extLst>
            </p:cNvPr>
            <p:cNvCxnSpPr/>
            <p:nvPr/>
          </p:nvCxnSpPr>
          <p:spPr>
            <a:xfrm>
              <a:off x="5652120" y="2924944"/>
              <a:ext cx="1584000" cy="0"/>
            </a:xfrm>
            <a:prstGeom prst="line">
              <a:avLst/>
            </a:prstGeom>
            <a:ln w="19050">
              <a:solidFill>
                <a:srgbClr val="0000F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2F156E96-CE3C-4F88-9C6B-B7896049F7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2655" y="5325300"/>
            <a:ext cx="2476306" cy="38930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701B857-7A0C-47D9-A952-AA2315AB424B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-20000" contrast="40000"/>
          </a:blip>
          <a:stretch>
            <a:fillRect/>
          </a:stretch>
        </p:blipFill>
        <p:spPr>
          <a:xfrm>
            <a:off x="4067944" y="5335289"/>
            <a:ext cx="2952328" cy="3616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0E9A5786-D382-4EE6-AF47-183F7FFE41C5}"/>
                  </a:ext>
                </a:extLst>
              </p:cNvPr>
              <p:cNvSpPr txBox="1"/>
              <p:nvPr/>
            </p:nvSpPr>
            <p:spPr>
              <a:xfrm>
                <a:off x="7557287" y="5335288"/>
                <a:ext cx="9842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@3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C.L.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0E9A5786-D382-4EE6-AF47-183F7FFE4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287" y="5335288"/>
                <a:ext cx="984244" cy="307777"/>
              </a:xfrm>
              <a:prstGeom prst="rect">
                <a:avLst/>
              </a:prstGeom>
              <a:blipFill>
                <a:blip r:embed="rId9"/>
                <a:stretch>
                  <a:fillRect l="-9938" t="-25490" r="-13043" b="-490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3D6D158E-5594-4F9C-8F7B-26074CFAB138}"/>
              </a:ext>
            </a:extLst>
          </p:cNvPr>
          <p:cNvSpPr/>
          <p:nvPr/>
        </p:nvSpPr>
        <p:spPr>
          <a:xfrm>
            <a:off x="0" y="4797152"/>
            <a:ext cx="30985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Setup  I: JUNO 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Xe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-LS</a:t>
            </a:r>
            <a:endParaRPr lang="zh-CN" altLang="en-US" sz="20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DFC89DF-C585-4722-8FAE-F79C2BE65310}"/>
              </a:ext>
            </a:extLst>
          </p:cNvPr>
          <p:cNvSpPr/>
          <p:nvPr/>
        </p:nvSpPr>
        <p:spPr>
          <a:xfrm>
            <a:off x="0" y="5805264"/>
            <a:ext cx="30985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Setup II: Ideal scenario</a:t>
            </a:r>
            <a:endParaRPr lang="zh-CN" altLang="en-US" sz="2000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2B49647E-0AD2-4518-A7DF-FC2BB44231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95836" y="5895056"/>
            <a:ext cx="1800200" cy="28332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F04C7B39-A8B0-40E2-BE71-203CF96077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8225" y="5852455"/>
            <a:ext cx="1830024" cy="325927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B9F9ABA3-DA65-4CFE-BA17-C1BB1C491CE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92456" y="5863450"/>
            <a:ext cx="699349" cy="283326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3A3F58DD-6C54-4B0D-896C-8EC3CA33951E}"/>
              </a:ext>
            </a:extLst>
          </p:cNvPr>
          <p:cNvGrpSpPr/>
          <p:nvPr/>
        </p:nvGrpSpPr>
        <p:grpSpPr>
          <a:xfrm>
            <a:off x="1342655" y="6342931"/>
            <a:ext cx="2365249" cy="356356"/>
            <a:chOff x="1342655" y="6310119"/>
            <a:chExt cx="2365249" cy="356356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A725679C-8E1C-4E76-A985-9FA32C5D7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342655" y="6310119"/>
              <a:ext cx="2365249" cy="35635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70034CB7-0D95-45F0-B25E-F4FA9ED91DB7}"/>
                    </a:ext>
                  </a:extLst>
                </p:cNvPr>
                <p:cNvSpPr txBox="1"/>
                <p:nvPr/>
              </p:nvSpPr>
              <p:spPr>
                <a:xfrm>
                  <a:off x="1835696" y="6313386"/>
                  <a:ext cx="226024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70034CB7-0D95-45F0-B25E-F4FA9ED91D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5696" y="6313386"/>
                  <a:ext cx="226024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10811" r="-108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091A92E-593E-464C-90CD-C757F66A7E3F}"/>
              </a:ext>
            </a:extLst>
          </p:cNvPr>
          <p:cNvGrpSpPr/>
          <p:nvPr/>
        </p:nvGrpSpPr>
        <p:grpSpPr>
          <a:xfrm>
            <a:off x="4067944" y="6344450"/>
            <a:ext cx="3070594" cy="364651"/>
            <a:chOff x="4067944" y="6333385"/>
            <a:chExt cx="3070594" cy="364651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57131796-7EFC-4F8A-B881-2C7C6C26D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067944" y="6333385"/>
              <a:ext cx="3070594" cy="36465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173D6CE2-72AE-4321-A32C-EFECED0760A2}"/>
                    </a:ext>
                  </a:extLst>
                </p:cNvPr>
                <p:cNvSpPr txBox="1"/>
                <p:nvPr/>
              </p:nvSpPr>
              <p:spPr>
                <a:xfrm>
                  <a:off x="4737316" y="6338522"/>
                  <a:ext cx="226024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173D6CE2-72AE-4321-A32C-EFECED0760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7316" y="6338522"/>
                  <a:ext cx="226024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10811" r="-108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F52BF5E-4008-4D53-9CFA-4790EA18A150}"/>
                  </a:ext>
                </a:extLst>
              </p:cNvPr>
              <p:cNvSpPr txBox="1"/>
              <p:nvPr/>
            </p:nvSpPr>
            <p:spPr>
              <a:xfrm>
                <a:off x="7557287" y="6401324"/>
                <a:ext cx="9842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@3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C.L.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F52BF5E-4008-4D53-9CFA-4790EA18A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287" y="6401324"/>
                <a:ext cx="984244" cy="307777"/>
              </a:xfrm>
              <a:prstGeom prst="rect">
                <a:avLst/>
              </a:prstGeom>
              <a:blipFill>
                <a:blip r:embed="rId17"/>
                <a:stretch>
                  <a:fillRect l="-9938" t="-25490" r="-13043" b="-490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灯片编号占位符 1">
            <a:extLst>
              <a:ext uri="{FF2B5EF4-FFF2-40B4-BE49-F238E27FC236}">
                <a16:creationId xmlns:a16="http://schemas.microsoft.com/office/drawing/2014/main" id="{FE1D065C-9668-4723-AFB0-B9284B687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6256" y="79047"/>
            <a:ext cx="2133600" cy="365125"/>
          </a:xfrm>
        </p:spPr>
        <p:txBody>
          <a:bodyPr/>
          <a:lstStyle/>
          <a:p>
            <a:r>
              <a:rPr lang="en-US" altLang="zh-CN" sz="1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endParaRPr lang="zh-CN" altLang="en-US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58810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3018802-A96C-4617-9A79-403B9C093864}"/>
              </a:ext>
            </a:extLst>
          </p:cNvPr>
          <p:cNvSpPr txBox="1"/>
          <p:nvPr/>
        </p:nvSpPr>
        <p:spPr>
          <a:xfrm>
            <a:off x="0" y="0"/>
            <a:ext cx="9144000" cy="461665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Bayesian Analysis: Masses &amp; Majorana CP Phases</a:t>
            </a:r>
            <a:endParaRPr lang="zh-CN" altLang="en-US" sz="2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7BB0692-E02C-4ACE-8BCB-2632C9FADEE6}"/>
                  </a:ext>
                </a:extLst>
              </p:cNvPr>
              <p:cNvSpPr/>
              <p:nvPr/>
            </p:nvSpPr>
            <p:spPr>
              <a:xfrm>
                <a:off x="-39246" y="589025"/>
                <a:ext cx="9143999" cy="60083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just"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First, we specify the model (i.e., Majorana neutrinos &amp; NO) and the model parameters are the lightest neutrino mass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  <m:t>𝒎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，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two neutrino mass-squared differences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 {</m:t>
                    </m:r>
                    <m:r>
                      <a:rPr lang="zh-CN" altLang="en-US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𝚫</m:t>
                    </m:r>
                    <m:sSubSup>
                      <m:sSubSupPr>
                        <m:ctrlP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  <m:t>𝒎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  <m:t>𝟐𝟏</m:t>
                        </m:r>
                      </m:sub>
                      <m:sup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  <m:t>𝟐</m:t>
                        </m:r>
                      </m:sup>
                    </m:sSubSup>
                    <m:r>
                      <a:rPr lang="en-US" altLang="zh-CN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,</m:t>
                    </m:r>
                    <m:r>
                      <a:rPr lang="zh-CN" altLang="en-US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𝚫</m:t>
                    </m:r>
                    <m:sSubSup>
                      <m:sSubSupPr>
                        <m:ctrlP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  <m:t>𝒎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  <m:t>𝟑</m:t>
                        </m:r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  <m:t>𝟏</m:t>
                        </m:r>
                      </m:sub>
                      <m:sup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  <m:t>𝟐</m:t>
                        </m:r>
                      </m:sup>
                    </m:sSubSup>
                    <m:r>
                      <a:rPr lang="en-US" altLang="zh-CN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} </m:t>
                    </m:r>
                  </m:oMath>
                </a14:m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, two mixing angles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  <m:t>{</m:t>
                        </m:r>
                        <m:r>
                          <a:rPr lang="zh-CN" alt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  <m:t>𝜽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  <m:t>𝟏𝟐</m:t>
                        </m:r>
                      </m:sub>
                    </m:sSub>
                    <m:r>
                      <a:rPr lang="en-US" altLang="zh-CN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  <m:t>𝜽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  <m:t>𝟏</m:t>
                        </m:r>
                        <m:r>
                          <a:rPr lang="en-US" altLang="zh-C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  <m:t>𝟑</m:t>
                        </m:r>
                      </m:sub>
                    </m:sSub>
                    <m:r>
                      <a:rPr lang="en-US" altLang="zh-CN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}</m:t>
                    </m:r>
                  </m:oMath>
                </a14:m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 and two Majorana CP phases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{</m:t>
                    </m:r>
                    <m:r>
                      <a:rPr lang="zh-CN" altLang="en-US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𝝆</m:t>
                    </m:r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, </m:t>
                    </m:r>
                    <m:r>
                      <a:rPr lang="zh-CN" altLang="en-US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𝝈</m:t>
                    </m:r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}</m:t>
                    </m:r>
                  </m:oMath>
                </a14:m>
                <a:endParaRPr lang="en-US" altLang="zh-CN" sz="20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endPara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 algn="just"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Second, we state our current knowledge on these parameters, i.e., priors. Neutrino oscillations: </a:t>
                </a:r>
                <a14:m>
                  <m:oMath xmlns:m="http://schemas.openxmlformats.org/officeDocument/2006/math">
                    <m:r>
                      <a:rPr lang="en-US" altLang="zh-CN" b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{</m:t>
                    </m:r>
                    <m:r>
                      <a:rPr lang="zh-CN" altLang="en-US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𝚫</m:t>
                    </m:r>
                    <m:sSubSup>
                      <m:sSubSupPr>
                        <m:ctrlP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  <m:t>𝒎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  <m:t>𝟐𝟏</m:t>
                        </m:r>
                      </m:sub>
                      <m:sup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  <m:t>𝟐</m:t>
                        </m:r>
                      </m:sup>
                    </m:sSubSup>
                    <m:r>
                      <a:rPr lang="en-US" altLang="zh-CN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,</m:t>
                    </m:r>
                    <m:r>
                      <a:rPr lang="zh-CN" altLang="en-US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𝚫</m:t>
                    </m:r>
                    <m:sSubSup>
                      <m:sSubSupPr>
                        <m:ctrlP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  <m:t>𝒎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  <m:t>𝟑𝟏</m:t>
                        </m:r>
                      </m:sub>
                      <m:sup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  <m:t>𝟐</m:t>
                        </m:r>
                      </m:sup>
                    </m:sSubSup>
                    <m:r>
                      <a:rPr lang="en-US" altLang="zh-CN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} </m:t>
                    </m:r>
                  </m:oMath>
                </a14:m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  <m:t>{</m:t>
                        </m:r>
                        <m:r>
                          <a:rPr lang="zh-CN" altLang="en-US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  <m:t>𝜽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  <m:t>𝟏𝟐</m:t>
                        </m:r>
                      </m:sub>
                    </m:sSub>
                    <m:r>
                      <a:rPr lang="en-US" altLang="zh-CN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  <m:t>𝜽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  <m:t>𝟏𝟑</m:t>
                        </m:r>
                      </m:sub>
                    </m:sSub>
                    <m:r>
                      <a:rPr lang="en-US" altLang="zh-CN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}</m:t>
                    </m:r>
                  </m:oMath>
                </a14:m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 ; Uniform distribution: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{</m:t>
                    </m:r>
                    <m:r>
                      <a:rPr lang="zh-CN" altLang="en-US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𝝆</m:t>
                    </m:r>
                    <m:r>
                      <a:rPr lang="en-US" altLang="zh-CN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, </m:t>
                    </m:r>
                    <m:r>
                      <a:rPr lang="zh-CN" altLang="en-US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𝝈</m:t>
                    </m:r>
                    <m:r>
                      <a:rPr lang="en-US" altLang="zh-CN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}</m:t>
                    </m:r>
                  </m:oMath>
                </a14:m>
                <a:r>
                  <a:rPr lang="en-US" altLang="zh-CN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in the whole range </a:t>
                </a:r>
                <a:r>
                  <a:rPr lang="en-US" altLang="zh-CN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[0, 2</a:t>
                </a:r>
                <a:r>
                  <a:rPr lang="el-GR" altLang="zh-CN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π</a:t>
                </a:r>
                <a:r>
                  <a:rPr lang="en-US" altLang="zh-CN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)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；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Uniform distribution for NME in whole range </a:t>
                </a:r>
                <a:r>
                  <a:rPr lang="en-US" altLang="zh-CN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[1.68, 4.20]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; Gaussian distribution for the phase factor; Uniform distribution: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  <m:t>𝒎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altLang="zh-CN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endParaRPr lang="en-US" altLang="zh-CN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endParaRPr lang="en-US" altLang="zh-CN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endParaRPr lang="en-US" altLang="zh-CN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Third, given the parameters, we calculate the expected number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  <m:t>𝑵</m:t>
                        </m:r>
                      </m:e>
                      <m:sup>
                        <m:r>
                          <a:rPr lang="en-US" altLang="zh-C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  <m:t>𝟎</m:t>
                        </m:r>
                        <m:r>
                          <a:rPr lang="zh-CN" alt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  <m:t>𝝂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of the signal events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；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the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  <m:t>𝒏</m:t>
                        </m:r>
                      </m:e>
                      <m:sub>
                        <m:r>
                          <a:rPr lang="en-US" altLang="zh-CN" sz="2000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  <m:t>𝐭𝐨𝐭</m:t>
                        </m:r>
                      </m:sub>
                    </m:sSub>
                  </m:oMath>
                </a14:m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 can be simulated and we simply take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  <m:t>𝒏</m:t>
                        </m:r>
                      </m:e>
                      <m:sub>
                        <m:r>
                          <a:rPr lang="en-US" altLang="zh-CN" b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  <m:t>𝐭𝐨𝐭</m:t>
                        </m:r>
                      </m:sub>
                    </m:sSub>
                    <m:r>
                      <a:rPr lang="en-US" altLang="zh-CN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𝑩</m:t>
                    </m:r>
                  </m:oMath>
                </a14:m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；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then the likelihood is</a:t>
                </a:r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endPara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endPara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endPara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Fourth, calculate the posterior probabilities for the model parameters and project them onto one or two-dimensional parameter space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7BB0692-E02C-4ACE-8BCB-2632C9FADE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246" y="589025"/>
                <a:ext cx="9143999" cy="6008311"/>
              </a:xfrm>
              <a:prstGeom prst="rect">
                <a:avLst/>
              </a:prstGeom>
              <a:blipFill>
                <a:blip r:embed="rId2"/>
                <a:stretch>
                  <a:fillRect l="-467" t="-609" r="-533" b="-7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422A2DDC-C869-4C66-98F7-0C4E595E7A0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2483768" y="5085184"/>
            <a:ext cx="4464496" cy="809436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9B25B50F-2360-401E-B69C-42B9E2ADA5FC}"/>
              </a:ext>
            </a:extLst>
          </p:cNvPr>
          <p:cNvGrpSpPr/>
          <p:nvPr/>
        </p:nvGrpSpPr>
        <p:grpSpPr>
          <a:xfrm>
            <a:off x="827584" y="3596625"/>
            <a:ext cx="3096344" cy="369392"/>
            <a:chOff x="755576" y="3062160"/>
            <a:chExt cx="3096344" cy="369392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0C6FEE7-A769-49DE-B36F-CFC710AD9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19672" y="3062160"/>
              <a:ext cx="2232248" cy="369392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B34CF59-847D-4397-BE61-1E049ACD1C1E}"/>
                </a:ext>
              </a:extLst>
            </p:cNvPr>
            <p:cNvSpPr/>
            <p:nvPr/>
          </p:nvSpPr>
          <p:spPr>
            <a:xfrm>
              <a:off x="755576" y="3062160"/>
              <a:ext cx="6767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Flat:</a:t>
              </a:r>
              <a:endParaRPr lang="zh-CN" altLang="en-US" dirty="0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7A32FE2-5C47-4B73-B976-72E1D801EE6C}"/>
              </a:ext>
            </a:extLst>
          </p:cNvPr>
          <p:cNvGrpSpPr/>
          <p:nvPr/>
        </p:nvGrpSpPr>
        <p:grpSpPr>
          <a:xfrm>
            <a:off x="4932040" y="3549080"/>
            <a:ext cx="3761915" cy="422415"/>
            <a:chOff x="4986549" y="3032261"/>
            <a:chExt cx="3761915" cy="422415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1346F85-7CE1-42DF-A065-D3DC85E9D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68144" y="3032261"/>
              <a:ext cx="2880320" cy="422415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CBB985D-4E41-4522-8925-211B3726BDAF}"/>
                </a:ext>
              </a:extLst>
            </p:cNvPr>
            <p:cNvSpPr/>
            <p:nvPr/>
          </p:nvSpPr>
          <p:spPr>
            <a:xfrm>
              <a:off x="4986549" y="3058803"/>
              <a:ext cx="6832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Log:</a:t>
              </a:r>
              <a:endParaRPr lang="zh-CN" altLang="en-US" dirty="0"/>
            </a:p>
          </p:txBody>
        </p:sp>
      </p:grpSp>
      <p:sp>
        <p:nvSpPr>
          <p:cNvPr id="14" name="灯片编号占位符 1">
            <a:extLst>
              <a:ext uri="{FF2B5EF4-FFF2-40B4-BE49-F238E27FC236}">
                <a16:creationId xmlns:a16="http://schemas.microsoft.com/office/drawing/2014/main" id="{B1C4A2C8-A37D-46E5-9CE3-4293D6F4D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6256" y="79047"/>
            <a:ext cx="2133600" cy="365125"/>
          </a:xfrm>
        </p:spPr>
        <p:txBody>
          <a:bodyPr/>
          <a:lstStyle/>
          <a:p>
            <a:r>
              <a:rPr lang="en-US" altLang="zh-CN" sz="1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endParaRPr lang="zh-CN" altLang="en-US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7406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61614DF-ED3D-42ED-A543-2142609D8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3756"/>
            <a:ext cx="9144000" cy="469048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0FF8C99-2E36-469E-A7F1-A2766181E65F}"/>
              </a:ext>
            </a:extLst>
          </p:cNvPr>
          <p:cNvSpPr txBox="1"/>
          <p:nvPr/>
        </p:nvSpPr>
        <p:spPr>
          <a:xfrm>
            <a:off x="0" y="0"/>
            <a:ext cx="9144000" cy="461665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Bayesian Analysis: Masses &amp; Majorana CP Phases</a:t>
            </a:r>
            <a:endParaRPr lang="zh-CN" altLang="en-US" sz="2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746EDAC-80D7-442D-B193-A71151CD7BFD}"/>
              </a:ext>
            </a:extLst>
          </p:cNvPr>
          <p:cNvSpPr/>
          <p:nvPr/>
        </p:nvSpPr>
        <p:spPr>
          <a:xfrm>
            <a:off x="7874" y="572655"/>
            <a:ext cx="91361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Final Results for Setup-I</a:t>
            </a:r>
            <a:endParaRPr lang="zh-CN" altLang="en-US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D0987ED-6335-49F6-A6C2-8633975C62BB}"/>
              </a:ext>
            </a:extLst>
          </p:cNvPr>
          <p:cNvSpPr txBox="1"/>
          <p:nvPr/>
        </p:nvSpPr>
        <p:spPr>
          <a:xfrm>
            <a:off x="5868143" y="596517"/>
            <a:ext cx="31925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</a:rPr>
              <a:t>G.Y. Huang, SZ, 2010.16281</a:t>
            </a:r>
            <a:endParaRPr lang="zh-CN" altLang="en-US" dirty="0">
              <a:solidFill>
                <a:srgbClr val="0000FF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EE92FE2-3E9E-4115-AA38-63ABBE26E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5886808"/>
            <a:ext cx="4824536" cy="79707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E68AB2B-2130-4F6C-9C1B-9E8FE311F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230" y="5843144"/>
            <a:ext cx="6063469" cy="84073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DB4222D-B9B2-4297-9949-AE492792A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3808" y="2780928"/>
            <a:ext cx="1571181" cy="288031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D2D889D1-E079-4C82-8C22-D7F4289A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6256" y="79047"/>
            <a:ext cx="2133600" cy="365125"/>
          </a:xfrm>
        </p:spPr>
        <p:txBody>
          <a:bodyPr/>
          <a:lstStyle/>
          <a:p>
            <a:r>
              <a:rPr lang="en-US" altLang="zh-CN" sz="1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endParaRPr lang="zh-CN" altLang="en-US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2570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B9CD7EF-10ED-49E7-9DE6-DFDCE165B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010"/>
            <a:ext cx="9144000" cy="47539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580B48E-1E0B-4080-A805-29FC654D36E9}"/>
              </a:ext>
            </a:extLst>
          </p:cNvPr>
          <p:cNvSpPr txBox="1"/>
          <p:nvPr/>
        </p:nvSpPr>
        <p:spPr>
          <a:xfrm>
            <a:off x="0" y="0"/>
            <a:ext cx="9144000" cy="461665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Bayesian Analysis: Masses &amp; Majorana CP Phases</a:t>
            </a:r>
            <a:endParaRPr lang="zh-CN" altLang="en-US" sz="2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B60D432-9888-4AE7-955F-ED542152F5FA}"/>
              </a:ext>
            </a:extLst>
          </p:cNvPr>
          <p:cNvSpPr/>
          <p:nvPr/>
        </p:nvSpPr>
        <p:spPr>
          <a:xfrm>
            <a:off x="7874" y="572655"/>
            <a:ext cx="91361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Final Results for Setup-II</a:t>
            </a:r>
            <a:endParaRPr lang="zh-CN" altLang="en-US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8D3369B-3560-4872-93B1-0201CC828786}"/>
              </a:ext>
            </a:extLst>
          </p:cNvPr>
          <p:cNvSpPr txBox="1"/>
          <p:nvPr/>
        </p:nvSpPr>
        <p:spPr>
          <a:xfrm>
            <a:off x="4668241" y="596517"/>
            <a:ext cx="4392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</a:rPr>
              <a:t>G.Y. Huang, SZ, 2010.16281</a:t>
            </a:r>
            <a:endParaRPr lang="zh-CN" altLang="en-US" dirty="0">
              <a:solidFill>
                <a:srgbClr val="0000FF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DCEAF19-EA4C-4BBE-B75D-F207A034622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251520" y="5825187"/>
            <a:ext cx="5544616" cy="87259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10011CD-B540-4A4A-843B-C396E3EE55A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3491880" y="5800667"/>
            <a:ext cx="5364596" cy="898487"/>
          </a:xfrm>
          <a:prstGeom prst="rect">
            <a:avLst/>
          </a:prstGeom>
        </p:spPr>
      </p:pic>
      <p:sp>
        <p:nvSpPr>
          <p:cNvPr id="11" name="灯片编号占位符 1">
            <a:extLst>
              <a:ext uri="{FF2B5EF4-FFF2-40B4-BE49-F238E27FC236}">
                <a16:creationId xmlns:a16="http://schemas.microsoft.com/office/drawing/2014/main" id="{290B96D2-1DC5-417F-9CAA-8FE2BCC05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6256" y="79047"/>
            <a:ext cx="2133600" cy="365125"/>
          </a:xfrm>
        </p:spPr>
        <p:txBody>
          <a:bodyPr/>
          <a:lstStyle/>
          <a:p>
            <a:r>
              <a:rPr lang="en-US" altLang="zh-CN" sz="1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endParaRPr lang="zh-CN" altLang="en-US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76231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9A3F0F6-5E1A-4DA3-A26A-E544F479530E}"/>
              </a:ext>
            </a:extLst>
          </p:cNvPr>
          <p:cNvSpPr txBox="1"/>
          <p:nvPr/>
        </p:nvSpPr>
        <p:spPr>
          <a:xfrm>
            <a:off x="0" y="0"/>
            <a:ext cx="9144000" cy="461665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Bayesian Analysis: Comparison with Cosmology</a:t>
            </a:r>
            <a:endParaRPr lang="zh-CN" altLang="en-US" sz="2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E07CB5F-07E5-4CFA-AFE2-7B28DCB51A9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4932040" y="574002"/>
            <a:ext cx="2176041" cy="42381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965F136-E3F5-40FB-8A4E-FF683FC089A2}"/>
              </a:ext>
            </a:extLst>
          </p:cNvPr>
          <p:cNvSpPr/>
          <p:nvPr/>
        </p:nvSpPr>
        <p:spPr>
          <a:xfrm>
            <a:off x="7874" y="572655"/>
            <a:ext cx="91361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Future sensitivity from cosmology</a:t>
            </a:r>
            <a:endParaRPr lang="zh-CN" altLang="en-US" sz="2000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15D61E3-8622-4EDF-ADC0-84D58F36986F}"/>
              </a:ext>
            </a:extLst>
          </p:cNvPr>
          <p:cNvGrpSpPr/>
          <p:nvPr/>
        </p:nvGrpSpPr>
        <p:grpSpPr>
          <a:xfrm>
            <a:off x="0" y="1294644"/>
            <a:ext cx="9144000" cy="4510620"/>
            <a:chOff x="0" y="1294644"/>
            <a:chExt cx="9144000" cy="451062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D664323-3465-445E-850D-8C5670949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-20000" contrast="40000"/>
            </a:blip>
            <a:stretch>
              <a:fillRect/>
            </a:stretch>
          </p:blipFill>
          <p:spPr>
            <a:xfrm>
              <a:off x="0" y="1294644"/>
              <a:ext cx="9144000" cy="4510620"/>
            </a:xfrm>
            <a:prstGeom prst="rect">
              <a:avLst/>
            </a:prstGeom>
          </p:spPr>
        </p:pic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C8A49F7F-33BC-4A37-A41A-3AC3AF80F599}"/>
                </a:ext>
              </a:extLst>
            </p:cNvPr>
            <p:cNvCxnSpPr/>
            <p:nvPr/>
          </p:nvCxnSpPr>
          <p:spPr>
            <a:xfrm>
              <a:off x="3625622" y="1556792"/>
              <a:ext cx="0" cy="3528000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94980B03-7C62-4550-A222-C074A1F34E5D}"/>
                </a:ext>
              </a:extLst>
            </p:cNvPr>
            <p:cNvCxnSpPr/>
            <p:nvPr/>
          </p:nvCxnSpPr>
          <p:spPr>
            <a:xfrm>
              <a:off x="8306142" y="1556792"/>
              <a:ext cx="0" cy="3528000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1D7CA7C8-256A-48F4-9E1D-B4E2DED4572B}"/>
              </a:ext>
            </a:extLst>
          </p:cNvPr>
          <p:cNvSpPr/>
          <p:nvPr/>
        </p:nvSpPr>
        <p:spPr>
          <a:xfrm>
            <a:off x="35496" y="5839021"/>
            <a:ext cx="90730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Background-free environment, average NME, and varying total exposure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Better sensitivity to lightest </a:t>
            </a:r>
            <a:r>
              <a:rPr lang="el-GR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ν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mass than future cosmological observations</a:t>
            </a:r>
          </a:p>
        </p:txBody>
      </p:sp>
      <p:sp>
        <p:nvSpPr>
          <p:cNvPr id="15" name="灯片编号占位符 1">
            <a:extLst>
              <a:ext uri="{FF2B5EF4-FFF2-40B4-BE49-F238E27FC236}">
                <a16:creationId xmlns:a16="http://schemas.microsoft.com/office/drawing/2014/main" id="{14BE66BC-09B8-4241-89B9-DCBB323C1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6256" y="79047"/>
            <a:ext cx="2133600" cy="365125"/>
          </a:xfrm>
        </p:spPr>
        <p:txBody>
          <a:bodyPr/>
          <a:lstStyle/>
          <a:p>
            <a:r>
              <a:rPr lang="en-US" altLang="zh-CN" sz="1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endParaRPr lang="zh-CN" altLang="en-US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7121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AD7C2FA-E0D9-4C28-AF9B-1BB7510FC469}"/>
              </a:ext>
            </a:extLst>
          </p:cNvPr>
          <p:cNvSpPr txBox="1"/>
          <p:nvPr/>
        </p:nvSpPr>
        <p:spPr>
          <a:xfrm>
            <a:off x="0" y="0"/>
            <a:ext cx="9144000" cy="461665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Bayesian Analysis: Majorana vs. Dirac Neutrinos</a:t>
            </a:r>
            <a:endParaRPr lang="zh-CN" altLang="en-US" sz="2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E0CBDC1-96D8-4CBE-A264-DA7B43B14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052736"/>
            <a:ext cx="5256584" cy="563511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1DA6DA7-DC64-4368-9678-8BAE4640F5BF}"/>
              </a:ext>
            </a:extLst>
          </p:cNvPr>
          <p:cNvSpPr/>
          <p:nvPr/>
        </p:nvSpPr>
        <p:spPr>
          <a:xfrm>
            <a:off x="0" y="564219"/>
            <a:ext cx="91085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If no signals observed, is it possible to 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exclude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Majorana neutrinos?</a:t>
            </a:r>
            <a:endParaRPr lang="zh-CN" altLang="en-US" sz="20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B9E756-2462-4AC5-9D82-C56CAC5D3D92}"/>
              </a:ext>
            </a:extLst>
          </p:cNvPr>
          <p:cNvSpPr/>
          <p:nvPr/>
        </p:nvSpPr>
        <p:spPr>
          <a:xfrm>
            <a:off x="5436096" y="1268760"/>
            <a:ext cx="30985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Setup  I: JUNO 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Xe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-LS</a:t>
            </a:r>
            <a:endParaRPr lang="zh-CN" altLang="en-US" sz="20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2C49765-C44F-437D-ADDC-DC8BA130F7AA}"/>
              </a:ext>
            </a:extLst>
          </p:cNvPr>
          <p:cNvSpPr/>
          <p:nvPr/>
        </p:nvSpPr>
        <p:spPr>
          <a:xfrm>
            <a:off x="896661" y="3875351"/>
            <a:ext cx="20882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Jeffreys scale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9E4D0FC-B81B-4E42-9AE6-AC37D0D16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983" y="1852191"/>
            <a:ext cx="2016224" cy="39274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64109A6-76CA-4224-9820-FEBDAA11F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983" y="2354220"/>
            <a:ext cx="1943415" cy="39808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ACCFBCAA-A0E4-411D-9B94-226794086259}"/>
              </a:ext>
            </a:extLst>
          </p:cNvPr>
          <p:cNvSpPr/>
          <p:nvPr/>
        </p:nvSpPr>
        <p:spPr>
          <a:xfrm>
            <a:off x="8265292" y="1821094"/>
            <a:ext cx="6844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Log </a:t>
            </a:r>
            <a:endParaRPr lang="zh-CN" altLang="en-US" sz="20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E5AB915-24A2-4A6A-A5B8-E62C6DE57133}"/>
              </a:ext>
            </a:extLst>
          </p:cNvPr>
          <p:cNvSpPr/>
          <p:nvPr/>
        </p:nvSpPr>
        <p:spPr>
          <a:xfrm>
            <a:off x="8280011" y="2352193"/>
            <a:ext cx="6844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Flat</a:t>
            </a:r>
            <a:endParaRPr lang="zh-CN" altLang="en-US" sz="20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24BA9EF-28A8-4EB5-8C78-2657E8BAAD71}"/>
              </a:ext>
            </a:extLst>
          </p:cNvPr>
          <p:cNvSpPr/>
          <p:nvPr/>
        </p:nvSpPr>
        <p:spPr>
          <a:xfrm>
            <a:off x="5261869" y="2055392"/>
            <a:ext cx="6480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NO</a:t>
            </a:r>
            <a:endParaRPr lang="zh-CN" altLang="en-US" sz="200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2F85285-5C5D-459B-AD3F-EFD9E006AF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2026" y="3348731"/>
            <a:ext cx="1934065" cy="38419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C0C69A9-FD2B-4C7C-A667-0DBB6D4CA4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8506" y="3822311"/>
            <a:ext cx="1898214" cy="364898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157F6AF-5703-4E19-9905-5A25A8EB04DC}"/>
              </a:ext>
            </a:extLst>
          </p:cNvPr>
          <p:cNvSpPr/>
          <p:nvPr/>
        </p:nvSpPr>
        <p:spPr>
          <a:xfrm>
            <a:off x="8250573" y="3284984"/>
            <a:ext cx="6844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Log </a:t>
            </a:r>
            <a:endParaRPr lang="zh-CN" altLang="en-US" sz="20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0EB2455-2B30-4A92-A545-0C2C851A0113}"/>
              </a:ext>
            </a:extLst>
          </p:cNvPr>
          <p:cNvSpPr/>
          <p:nvPr/>
        </p:nvSpPr>
        <p:spPr>
          <a:xfrm>
            <a:off x="8265292" y="3816083"/>
            <a:ext cx="6844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Flat</a:t>
            </a:r>
            <a:endParaRPr lang="zh-CN" altLang="en-US" sz="20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BF7968D-8D82-46C9-AD77-A553952650A3}"/>
              </a:ext>
            </a:extLst>
          </p:cNvPr>
          <p:cNvSpPr/>
          <p:nvPr/>
        </p:nvSpPr>
        <p:spPr>
          <a:xfrm>
            <a:off x="5316148" y="3607878"/>
            <a:ext cx="6480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IO</a:t>
            </a:r>
            <a:endParaRPr lang="zh-CN" altLang="en-US" sz="20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EEB136-8FCD-4774-824A-0BCA22104981}"/>
              </a:ext>
            </a:extLst>
          </p:cNvPr>
          <p:cNvSpPr/>
          <p:nvPr/>
        </p:nvSpPr>
        <p:spPr>
          <a:xfrm>
            <a:off x="5292080" y="2861825"/>
            <a:ext cx="36429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Inconclusive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866BE62-9A9C-4823-807A-4853FBAABFB7}"/>
              </a:ext>
            </a:extLst>
          </p:cNvPr>
          <p:cNvSpPr/>
          <p:nvPr/>
        </p:nvSpPr>
        <p:spPr>
          <a:xfrm>
            <a:off x="5292080" y="4227053"/>
            <a:ext cx="36429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Very strong evidence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0D44B3E-A3D6-4D6E-B888-5CA062A67F7B}"/>
              </a:ext>
            </a:extLst>
          </p:cNvPr>
          <p:cNvGrpSpPr/>
          <p:nvPr/>
        </p:nvGrpSpPr>
        <p:grpSpPr>
          <a:xfrm>
            <a:off x="3800460" y="1428187"/>
            <a:ext cx="5362604" cy="5236781"/>
            <a:chOff x="3800460" y="1428187"/>
            <a:chExt cx="5362604" cy="52367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E8BB515-1BD4-4680-B4C6-ADC594099A43}"/>
                </a:ext>
              </a:extLst>
            </p:cNvPr>
            <p:cNvSpPr/>
            <p:nvPr/>
          </p:nvSpPr>
          <p:spPr>
            <a:xfrm>
              <a:off x="5498356" y="4775631"/>
              <a:ext cx="309851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Setup  II: NO case</a:t>
              </a:r>
              <a:endParaRPr lang="zh-CN" altLang="en-US" sz="2000" dirty="0"/>
            </a:p>
          </p:txBody>
        </p: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6A8471DD-77AF-483C-953A-C6217EC099E9}"/>
                </a:ext>
              </a:extLst>
            </p:cNvPr>
            <p:cNvCxnSpPr/>
            <p:nvPr/>
          </p:nvCxnSpPr>
          <p:spPr>
            <a:xfrm>
              <a:off x="3800460" y="1428187"/>
              <a:ext cx="0" cy="2232000"/>
            </a:xfrm>
            <a:prstGeom prst="straightConnector1">
              <a:avLst/>
            </a:prstGeom>
            <a:ln w="38100">
              <a:solidFill>
                <a:srgbClr val="FF00FF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EFC7BD08-6B55-4685-BDCB-C08F74EB72DC}"/>
                </a:ext>
              </a:extLst>
            </p:cNvPr>
            <p:cNvCxnSpPr/>
            <p:nvPr/>
          </p:nvCxnSpPr>
          <p:spPr>
            <a:xfrm flipV="1">
              <a:off x="4016484" y="3685094"/>
              <a:ext cx="0" cy="2192178"/>
            </a:xfrm>
            <a:prstGeom prst="straightConnector1">
              <a:avLst/>
            </a:prstGeom>
            <a:ln w="38100">
              <a:solidFill>
                <a:srgbClr val="FF00FF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14D854B0-3F4B-477D-A047-CE0BD89A6B91}"/>
                    </a:ext>
                  </a:extLst>
                </p:cNvPr>
                <p:cNvSpPr/>
                <p:nvPr/>
              </p:nvSpPr>
              <p:spPr>
                <a:xfrm>
                  <a:off x="5274632" y="5279973"/>
                  <a:ext cx="3888432" cy="138499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000" b="1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Strong evidence </a:t>
                  </a:r>
                  <a:r>
                    <a:rPr lang="en-US" altLang="zh-CN" sz="2000" b="1" dirty="0">
                      <a:solidFill>
                        <a:srgbClr val="0000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ln(B</a:t>
                  </a:r>
                  <a:r>
                    <a:rPr lang="en-US" altLang="zh-CN" sz="2000" b="1" baseline="-25000" dirty="0">
                      <a:solidFill>
                        <a:srgbClr val="0000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D/M</a:t>
                  </a:r>
                  <a:r>
                    <a:rPr lang="en-US" altLang="zh-CN" sz="2000" b="1" dirty="0">
                      <a:solidFill>
                        <a:srgbClr val="0000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)=5 </a:t>
                  </a:r>
                  <a:r>
                    <a:rPr lang="en-US" altLang="zh-CN" sz="2000" b="1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requires the total exposure:</a:t>
                  </a:r>
                </a:p>
                <a:p>
                  <a:endPara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  <m:t>𝝃</m:t>
                        </m:r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  <m:t>𝟏𝟎𝟎𝟎</m:t>
                        </m:r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altLang="zh-CN" sz="2400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  <m:t>𝐭𝐨𝐧</m:t>
                        </m:r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⋅</m:t>
                        </m:r>
                        <m:r>
                          <a:rPr lang="en-US" altLang="zh-CN" sz="2400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𝐲𝐫</m:t>
                        </m:r>
                      </m:oMath>
                    </m:oMathPara>
                  </a14:m>
                  <a:endParaRPr lang="zh-CN" altLang="en-US" sz="24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14D854B0-3F4B-477D-A047-CE0BD89A6B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4632" y="5279973"/>
                  <a:ext cx="3888432" cy="1384995"/>
                </a:xfrm>
                <a:prstGeom prst="rect">
                  <a:avLst/>
                </a:prstGeom>
                <a:blipFill>
                  <a:blip r:embed="rId7"/>
                  <a:stretch>
                    <a:fillRect l="-1567" t="-2203" b="-52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灯片编号占位符 1">
            <a:extLst>
              <a:ext uri="{FF2B5EF4-FFF2-40B4-BE49-F238E27FC236}">
                <a16:creationId xmlns:a16="http://schemas.microsoft.com/office/drawing/2014/main" id="{46F916BC-BF57-4406-A759-F65380675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6256" y="79047"/>
            <a:ext cx="2133600" cy="365125"/>
          </a:xfrm>
        </p:spPr>
        <p:txBody>
          <a:bodyPr/>
          <a:lstStyle/>
          <a:p>
            <a:r>
              <a:rPr lang="en-US" altLang="zh-CN" sz="1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27</a:t>
            </a:r>
            <a:endParaRPr lang="zh-CN" altLang="en-US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039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6095"/>
            <a:ext cx="9155288" cy="523220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/>
              <a:t>Summary</a:t>
            </a:r>
            <a:endParaRPr 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0" y="3284984"/>
            <a:ext cx="91552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0</a:t>
            </a:r>
            <a:r>
              <a:rPr lang="el-GR" altLang="zh-CN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ν</a:t>
            </a:r>
            <a:r>
              <a:rPr lang="en-US" altLang="zh-CN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l-GR" altLang="zh-CN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β</a:t>
            </a:r>
            <a:r>
              <a:rPr lang="en-US" altLang="zh-CN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decays offer a feasible and promising way to establish the </a:t>
            </a:r>
            <a:r>
              <a:rPr lang="en-US" altLang="zh-CN" sz="2000" b="1" dirty="0" err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Majorana</a:t>
            </a:r>
            <a:r>
              <a:rPr lang="en-US" altLang="zh-CN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nature of massive neutrinos </a:t>
            </a:r>
            <a:endParaRPr lang="zh-CN" altLang="en-US" sz="2000" b="1" dirty="0">
              <a:solidFill>
                <a:srgbClr val="FFFF00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11560" y="692696"/>
            <a:ext cx="7348094" cy="2233957"/>
            <a:chOff x="1565172" y="1225728"/>
            <a:chExt cx="7348094" cy="2233957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6336" y="1674396"/>
              <a:ext cx="1316930" cy="175460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5172" y="1611561"/>
              <a:ext cx="1316930" cy="184812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grpSp>
          <p:nvGrpSpPr>
            <p:cNvPr id="10" name="组合 9"/>
            <p:cNvGrpSpPr/>
            <p:nvPr/>
          </p:nvGrpSpPr>
          <p:grpSpPr>
            <a:xfrm>
              <a:off x="3203848" y="1225728"/>
              <a:ext cx="4317382" cy="2232248"/>
              <a:chOff x="2577292" y="1225728"/>
              <a:chExt cx="4317382" cy="2232248"/>
            </a:xfrm>
          </p:grpSpPr>
          <p:sp>
            <p:nvSpPr>
              <p:cNvPr id="11" name="任意多边形 10"/>
              <p:cNvSpPr/>
              <p:nvPr/>
            </p:nvSpPr>
            <p:spPr>
              <a:xfrm>
                <a:off x="2635625" y="1628800"/>
                <a:ext cx="2044388" cy="1813647"/>
              </a:xfrm>
              <a:custGeom>
                <a:avLst/>
                <a:gdLst>
                  <a:gd name="connsiteX0" fmla="*/ 0 w 2259105"/>
                  <a:gd name="connsiteY0" fmla="*/ 5189 h 1963081"/>
                  <a:gd name="connsiteX1" fmla="*/ 559397 w 2259105"/>
                  <a:gd name="connsiteY1" fmla="*/ 58978 h 1963081"/>
                  <a:gd name="connsiteX2" fmla="*/ 1387736 w 2259105"/>
                  <a:gd name="connsiteY2" fmla="*/ 424738 h 1963081"/>
                  <a:gd name="connsiteX3" fmla="*/ 2000922 w 2259105"/>
                  <a:gd name="connsiteY3" fmla="*/ 1446714 h 1963081"/>
                  <a:gd name="connsiteX4" fmla="*/ 2259105 w 2259105"/>
                  <a:gd name="connsiteY4" fmla="*/ 1963081 h 1963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59105" h="1963081">
                    <a:moveTo>
                      <a:pt x="0" y="5189"/>
                    </a:moveTo>
                    <a:cubicBezTo>
                      <a:pt x="164054" y="-2879"/>
                      <a:pt x="328108" y="-10947"/>
                      <a:pt x="559397" y="58978"/>
                    </a:cubicBezTo>
                    <a:cubicBezTo>
                      <a:pt x="790686" y="128903"/>
                      <a:pt x="1147482" y="193449"/>
                      <a:pt x="1387736" y="424738"/>
                    </a:cubicBezTo>
                    <a:cubicBezTo>
                      <a:pt x="1627990" y="656027"/>
                      <a:pt x="1855694" y="1190324"/>
                      <a:pt x="2000922" y="1446714"/>
                    </a:cubicBezTo>
                    <a:cubicBezTo>
                      <a:pt x="2146150" y="1703104"/>
                      <a:pt x="2202627" y="1833092"/>
                      <a:pt x="2259105" y="1963081"/>
                    </a:cubicBezTo>
                  </a:path>
                </a:pathLst>
              </a:custGeom>
              <a:noFill/>
              <a:ln w="38100">
                <a:solidFill>
                  <a:srgbClr val="FF33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33CC"/>
                  </a:solidFill>
                </a:endParaRPr>
              </a:p>
            </p:txBody>
          </p:sp>
          <p:grpSp>
            <p:nvGrpSpPr>
              <p:cNvPr id="12" name="组合 11"/>
              <p:cNvGrpSpPr/>
              <p:nvPr/>
            </p:nvGrpSpPr>
            <p:grpSpPr>
              <a:xfrm>
                <a:off x="2577292" y="1225728"/>
                <a:ext cx="4104456" cy="2232248"/>
                <a:chOff x="1353156" y="1225728"/>
                <a:chExt cx="4104456" cy="2232248"/>
              </a:xfrm>
            </p:grpSpPr>
            <p:cxnSp>
              <p:nvCxnSpPr>
                <p:cNvPr id="17" name="直接箭头连接符 16"/>
                <p:cNvCxnSpPr/>
                <p:nvPr/>
              </p:nvCxnSpPr>
              <p:spPr>
                <a:xfrm flipV="1">
                  <a:off x="1374672" y="1225728"/>
                  <a:ext cx="0" cy="2232248"/>
                </a:xfrm>
                <a:prstGeom prst="straightConnector1">
                  <a:avLst/>
                </a:prstGeom>
                <a:ln w="57150">
                  <a:solidFill>
                    <a:srgbClr val="FCA904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箭头连接符 17"/>
                <p:cNvCxnSpPr/>
                <p:nvPr/>
              </p:nvCxnSpPr>
              <p:spPr>
                <a:xfrm>
                  <a:off x="1353156" y="3429000"/>
                  <a:ext cx="4104456" cy="0"/>
                </a:xfrm>
                <a:prstGeom prst="straightConnector1">
                  <a:avLst/>
                </a:prstGeom>
                <a:ln w="57150">
                  <a:solidFill>
                    <a:srgbClr val="FCA904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8"/>
              <p:cNvSpPr txBox="1"/>
              <p:nvPr/>
            </p:nvSpPr>
            <p:spPr>
              <a:xfrm>
                <a:off x="5796136" y="1225728"/>
                <a:ext cx="94929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rPr>
                  <a:t>0</a:t>
                </a:r>
                <a:r>
                  <a:rPr lang="el-GR" sz="2400" b="1" dirty="0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rPr>
                  <a:t>ν</a:t>
                </a:r>
                <a:r>
                  <a:rPr lang="en-US" sz="2400" b="1" dirty="0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rPr>
                  <a:t>2</a:t>
                </a:r>
                <a:r>
                  <a:rPr lang="el-GR" sz="2400" b="1" dirty="0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rPr>
                  <a:t>β</a:t>
                </a:r>
                <a:endParaRPr lang="en-US" sz="24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4" name="TextBox 20"/>
              <p:cNvSpPr txBox="1"/>
              <p:nvPr/>
            </p:nvSpPr>
            <p:spPr>
              <a:xfrm>
                <a:off x="4073976" y="1900532"/>
                <a:ext cx="9492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92D050"/>
                    </a:solidFill>
                    <a:latin typeface="微软雅黑" pitchFamily="34" charset="-122"/>
                    <a:ea typeface="微软雅黑" pitchFamily="34" charset="-122"/>
                  </a:rPr>
                  <a:t>2</a:t>
                </a:r>
                <a:r>
                  <a:rPr lang="el-GR" sz="2400" b="1" dirty="0">
                    <a:solidFill>
                      <a:srgbClr val="92D050"/>
                    </a:solidFill>
                    <a:latin typeface="微软雅黑" pitchFamily="34" charset="-122"/>
                    <a:ea typeface="微软雅黑" pitchFamily="34" charset="-122"/>
                  </a:rPr>
                  <a:t>ν</a:t>
                </a:r>
                <a:r>
                  <a:rPr lang="en-US" sz="2400" b="1" dirty="0">
                    <a:solidFill>
                      <a:srgbClr val="92D050"/>
                    </a:solidFill>
                    <a:latin typeface="微软雅黑" pitchFamily="34" charset="-122"/>
                    <a:ea typeface="微软雅黑" pitchFamily="34" charset="-122"/>
                  </a:rPr>
                  <a:t>2</a:t>
                </a:r>
                <a:r>
                  <a:rPr lang="el-GR" sz="2400" b="1" dirty="0">
                    <a:solidFill>
                      <a:srgbClr val="92D050"/>
                    </a:solidFill>
                    <a:latin typeface="微软雅黑" pitchFamily="34" charset="-122"/>
                    <a:ea typeface="微软雅黑" pitchFamily="34" charset="-122"/>
                  </a:rPr>
                  <a:t>β</a:t>
                </a:r>
                <a:endParaRPr lang="en-US" sz="2400" b="1" dirty="0">
                  <a:solidFill>
                    <a:srgbClr val="92D05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5" name="TextBox 19"/>
              <p:cNvSpPr txBox="1"/>
              <p:nvPr/>
            </p:nvSpPr>
            <p:spPr>
              <a:xfrm>
                <a:off x="6270785" y="2880602"/>
                <a:ext cx="6238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CA904"/>
                    </a:solidFill>
                    <a:latin typeface="微软雅黑" pitchFamily="34" charset="-122"/>
                    <a:ea typeface="微软雅黑" pitchFamily="34" charset="-122"/>
                  </a:rPr>
                  <a:t>E</a:t>
                </a:r>
                <a:r>
                  <a:rPr lang="en-US" sz="2400" b="1" baseline="-25000" dirty="0">
                    <a:solidFill>
                      <a:srgbClr val="FCA904"/>
                    </a:solidFill>
                    <a:latin typeface="微软雅黑" pitchFamily="34" charset="-122"/>
                    <a:ea typeface="微软雅黑" pitchFamily="34" charset="-122"/>
                  </a:rPr>
                  <a:t>2</a:t>
                </a:r>
                <a:r>
                  <a:rPr lang="el-GR" sz="2400" b="1" baseline="-25000" dirty="0">
                    <a:solidFill>
                      <a:srgbClr val="FCA904"/>
                    </a:solidFill>
                    <a:latin typeface="微软雅黑" pitchFamily="34" charset="-122"/>
                    <a:ea typeface="微软雅黑" pitchFamily="34" charset="-122"/>
                  </a:rPr>
                  <a:t>β</a:t>
                </a:r>
                <a:endParaRPr lang="en-US" sz="2400" b="1" baseline="-25000" dirty="0">
                  <a:solidFill>
                    <a:srgbClr val="FCA904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5497346" y="1394558"/>
                <a:ext cx="471782" cy="2001499"/>
              </a:xfrm>
              <a:custGeom>
                <a:avLst/>
                <a:gdLst>
                  <a:gd name="connsiteX0" fmla="*/ 0 w 387275"/>
                  <a:gd name="connsiteY0" fmla="*/ 1323957 h 1323957"/>
                  <a:gd name="connsiteX1" fmla="*/ 96819 w 387275"/>
                  <a:gd name="connsiteY1" fmla="*/ 334254 h 1323957"/>
                  <a:gd name="connsiteX2" fmla="*/ 204395 w 387275"/>
                  <a:gd name="connsiteY2" fmla="*/ 767 h 1323957"/>
                  <a:gd name="connsiteX3" fmla="*/ 311972 w 387275"/>
                  <a:gd name="connsiteY3" fmla="*/ 280466 h 1323957"/>
                  <a:gd name="connsiteX4" fmla="*/ 387275 w 387275"/>
                  <a:gd name="connsiteY4" fmla="*/ 1323957 h 1323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7275" h="1323957">
                    <a:moveTo>
                      <a:pt x="0" y="1323957"/>
                    </a:moveTo>
                    <a:cubicBezTo>
                      <a:pt x="31376" y="939371"/>
                      <a:pt x="62753" y="554786"/>
                      <a:pt x="96819" y="334254"/>
                    </a:cubicBezTo>
                    <a:cubicBezTo>
                      <a:pt x="130885" y="113722"/>
                      <a:pt x="168536" y="9732"/>
                      <a:pt x="204395" y="767"/>
                    </a:cubicBezTo>
                    <a:cubicBezTo>
                      <a:pt x="240254" y="-8198"/>
                      <a:pt x="281492" y="59934"/>
                      <a:pt x="311972" y="280466"/>
                    </a:cubicBezTo>
                    <a:cubicBezTo>
                      <a:pt x="342452" y="500998"/>
                      <a:pt x="364863" y="912477"/>
                      <a:pt x="387275" y="1323957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" name="文本框 18"/>
          <p:cNvSpPr txBox="1"/>
          <p:nvPr/>
        </p:nvSpPr>
        <p:spPr>
          <a:xfrm>
            <a:off x="272790" y="4017694"/>
            <a:ext cx="3954892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★ Discovery of a new feature of elementary fermions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317722" y="4014496"/>
            <a:ext cx="2818360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★ Discovery of LNV: a guide for theorists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236296" y="4014496"/>
            <a:ext cx="1758037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★ </a:t>
            </a:r>
            <a:r>
              <a:rPr lang="en-US" altLang="zh-CN" sz="20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Majorana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CP Phases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0" y="4901098"/>
            <a:ext cx="91552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implications of the Schechter-Valle theorem are discussed and the extended to other LNV processes: a </a:t>
            </a:r>
            <a:r>
              <a:rPr lang="en-US" altLang="zh-CN" sz="2000" b="1" dirty="0" err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Majorana</a:t>
            </a:r>
            <a:r>
              <a:rPr lang="en-US" altLang="zh-CN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mass </a:t>
            </a:r>
            <a:endParaRPr lang="zh-CN" altLang="en-US" sz="2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0" y="5748459"/>
            <a:ext cx="9108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More efforts on experimental &amp; theoretical sides hopefully help us explore the intrinsic properties of neutrinos </a:t>
            </a:r>
            <a:endParaRPr lang="zh-CN" altLang="en-US" sz="2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6712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0" y="-27384"/>
            <a:ext cx="9144000" cy="461665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Atmospheric Neutrino Oscillations</a:t>
            </a:r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>
          <a:xfrm>
            <a:off x="107504" y="692696"/>
            <a:ext cx="4090943" cy="5580146"/>
            <a:chOff x="179512" y="573452"/>
            <a:chExt cx="4090943" cy="5580146"/>
          </a:xfrm>
        </p:grpSpPr>
        <p:pic>
          <p:nvPicPr>
            <p:cNvPr id="6" name="図 1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6" r="10530"/>
            <a:stretch/>
          </p:blipFill>
          <p:spPr>
            <a:xfrm>
              <a:off x="179512" y="573452"/>
              <a:ext cx="4086224" cy="5580146"/>
            </a:xfrm>
            <a:prstGeom prst="roundRect">
              <a:avLst>
                <a:gd name="adj" fmla="val 16667"/>
              </a:avLst>
            </a:prstGeom>
            <a:ln w="28575">
              <a:solidFill>
                <a:schemeClr val="bg1"/>
              </a:solidFill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7" name="テキスト ボックス 11"/>
            <p:cNvSpPr txBox="1"/>
            <p:nvPr/>
          </p:nvSpPr>
          <p:spPr>
            <a:xfrm>
              <a:off x="1429712" y="3562782"/>
              <a:ext cx="137160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000" b="1" dirty="0"/>
                <a:t>2 muon-neutrinos</a:t>
              </a:r>
              <a:endParaRPr kumimoji="1" lang="ja-JP" altLang="en-US" sz="2000" b="1" dirty="0"/>
            </a:p>
          </p:txBody>
        </p:sp>
        <p:sp>
          <p:nvSpPr>
            <p:cNvPr id="8" name="テキスト ボックス 14"/>
            <p:cNvSpPr txBox="1"/>
            <p:nvPr/>
          </p:nvSpPr>
          <p:spPr>
            <a:xfrm>
              <a:off x="2751940" y="3972910"/>
              <a:ext cx="137160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000" b="1" dirty="0"/>
                <a:t>1</a:t>
              </a:r>
              <a:r>
                <a:rPr kumimoji="1" lang="en-US" altLang="ja-JP" sz="2000" b="1" dirty="0"/>
                <a:t> electron-neutrino</a:t>
              </a:r>
              <a:endParaRPr kumimoji="1" lang="ja-JP" altLang="en-US" sz="2000" b="1" dirty="0"/>
            </a:p>
          </p:txBody>
        </p:sp>
        <p:sp>
          <p:nvSpPr>
            <p:cNvPr id="9" name="テキスト ボックス 18"/>
            <p:cNvSpPr txBox="1"/>
            <p:nvPr/>
          </p:nvSpPr>
          <p:spPr>
            <a:xfrm>
              <a:off x="775413" y="637096"/>
              <a:ext cx="1473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</a:rPr>
                <a:t>COSMIC RAY</a:t>
              </a:r>
              <a:endParaRPr kumimoji="1" lang="ja-JP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テキスト ボックス 19"/>
            <p:cNvSpPr txBox="1"/>
            <p:nvPr/>
          </p:nvSpPr>
          <p:spPr>
            <a:xfrm>
              <a:off x="1429712" y="1679852"/>
              <a:ext cx="1551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</a:rPr>
                <a:t>AIR NUCLEUS</a:t>
              </a:r>
              <a:endParaRPr kumimoji="1" lang="ja-JP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テキスト ボックス 20"/>
            <p:cNvSpPr txBox="1"/>
            <p:nvPr/>
          </p:nvSpPr>
          <p:spPr>
            <a:xfrm>
              <a:off x="1572187" y="2575150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</a:rPr>
                <a:t>PION</a:t>
              </a:r>
              <a:endParaRPr kumimoji="1" lang="ja-JP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テキスト ボックス 21"/>
            <p:cNvSpPr txBox="1"/>
            <p:nvPr/>
          </p:nvSpPr>
          <p:spPr>
            <a:xfrm>
              <a:off x="2136328" y="2980692"/>
              <a:ext cx="8451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</a:rPr>
                <a:t>MUON</a:t>
              </a:r>
              <a:endParaRPr kumimoji="1" lang="ja-JP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テキスト ボックス 22"/>
            <p:cNvSpPr txBox="1"/>
            <p:nvPr/>
          </p:nvSpPr>
          <p:spPr>
            <a:xfrm>
              <a:off x="3105328" y="3229157"/>
              <a:ext cx="1165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</a:rPr>
                <a:t>ELECTRON</a:t>
              </a:r>
              <a:endParaRPr kumimoji="1" lang="ja-JP" alt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5" name="Picture 3" descr="kajita-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b="24450"/>
          <a:stretch/>
        </p:blipFill>
        <p:spPr bwMode="auto">
          <a:xfrm>
            <a:off x="4672691" y="986192"/>
            <a:ext cx="3800583" cy="3952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テキスト ボックス 31"/>
          <p:cNvSpPr txBox="1"/>
          <p:nvPr/>
        </p:nvSpPr>
        <p:spPr>
          <a:xfrm>
            <a:off x="1058236" y="6474266"/>
            <a:ext cx="21506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From </a:t>
            </a:r>
            <a:r>
              <a:rPr kumimoji="1" lang="en-US" altLang="zh-CN" sz="1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Kajita</a:t>
            </a:r>
            <a:r>
              <a:rPr kumimoji="1"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ICHEP 16</a:t>
            </a:r>
            <a:endParaRPr kumimoji="1" lang="ja-JP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テキスト ボックス 31"/>
          <p:cNvSpPr txBox="1"/>
          <p:nvPr/>
        </p:nvSpPr>
        <p:spPr>
          <a:xfrm>
            <a:off x="4672691" y="612906"/>
            <a:ext cx="3727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Super-</a:t>
            </a:r>
            <a:r>
              <a:rPr kumimoji="1"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Kamiokande</a:t>
            </a:r>
            <a:r>
              <a:rPr kumimoji="1"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@ Neutrino 98</a:t>
            </a:r>
            <a:endParaRPr kumimoji="1" lang="ja-JP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Picture 2" descr="Takaaki Kajit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122" y="5007591"/>
            <a:ext cx="968305" cy="134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s://upload.wikimedia.org/wikipedia/commons/thumb/d/d5/Yoji_Totsuka_20030815_5.jpg/200px-Yoji_Totsuka_20030815_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917" y="4999083"/>
            <a:ext cx="947627" cy="133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1"/>
          <p:cNvSpPr txBox="1"/>
          <p:nvPr/>
        </p:nvSpPr>
        <p:spPr>
          <a:xfrm>
            <a:off x="6876256" y="6367871"/>
            <a:ext cx="1393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err="1">
                <a:latin typeface="微软雅黑" pitchFamily="34" charset="-122"/>
                <a:ea typeface="微软雅黑" pitchFamily="34" charset="-122"/>
              </a:rPr>
              <a:t>Yoji</a:t>
            </a:r>
            <a:r>
              <a:rPr lang="en-US" altLang="zh-CN" sz="1400" b="1" dirty="0">
                <a:latin typeface="微软雅黑" pitchFamily="34" charset="-122"/>
                <a:ea typeface="微软雅黑" pitchFamily="34" charset="-122"/>
              </a:rPr>
              <a:t> Totsuka</a:t>
            </a:r>
          </a:p>
          <a:p>
            <a:r>
              <a:rPr lang="en-US" sz="1400" b="1" dirty="0">
                <a:latin typeface="微软雅黑" pitchFamily="34" charset="-122"/>
                <a:ea typeface="微软雅黑" pitchFamily="34" charset="-122"/>
              </a:rPr>
              <a:t>(1942-2008)</a:t>
            </a:r>
          </a:p>
        </p:txBody>
      </p:sp>
      <p:sp>
        <p:nvSpPr>
          <p:cNvPr id="21" name="TextBox 11"/>
          <p:cNvSpPr txBox="1"/>
          <p:nvPr/>
        </p:nvSpPr>
        <p:spPr>
          <a:xfrm>
            <a:off x="8028384" y="6381328"/>
            <a:ext cx="940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微软雅黑" pitchFamily="34" charset="-122"/>
                <a:ea typeface="微软雅黑" pitchFamily="34" charset="-122"/>
              </a:rPr>
              <a:t>T. </a:t>
            </a:r>
            <a:r>
              <a:rPr lang="en-US" altLang="zh-CN" sz="1400" b="1" dirty="0" err="1">
                <a:latin typeface="微软雅黑" pitchFamily="34" charset="-122"/>
                <a:ea typeface="微软雅黑" pitchFamily="34" charset="-122"/>
              </a:rPr>
              <a:t>Kajita</a:t>
            </a:r>
            <a:endParaRPr lang="en-US" altLang="zh-CN" sz="1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テキスト ボックス 31"/>
          <p:cNvSpPr txBox="1"/>
          <p:nvPr/>
        </p:nvSpPr>
        <p:spPr>
          <a:xfrm>
            <a:off x="4081856" y="5457212"/>
            <a:ext cx="297378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Discovery of atmospheric </a:t>
            </a:r>
          </a:p>
          <a:p>
            <a:pPr algn="ctr"/>
            <a:r>
              <a:rPr kumimoji="1" lang="en-US" altLang="ja-JP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neutrino oscillations</a:t>
            </a:r>
          </a:p>
          <a:p>
            <a:pPr algn="ctr"/>
            <a:r>
              <a:rPr kumimoji="1" lang="en-US" altLang="ja-JP" sz="7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ctr"/>
            <a:r>
              <a:rPr kumimoji="1" lang="en-US" altLang="ja-JP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supported by </a:t>
            </a:r>
          </a:p>
          <a:p>
            <a:pPr algn="ctr"/>
            <a:r>
              <a:rPr kumimoji="1" lang="en-US" altLang="ja-JP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K2K, MINOS, T2K, NO</a:t>
            </a:r>
            <a:r>
              <a:rPr kumimoji="1" lang="el-GR" altLang="ja-JP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ν</a:t>
            </a:r>
            <a:r>
              <a:rPr kumimoji="1" lang="en-US" altLang="ja-JP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kumimoji="1" lang="ja-JP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灯片编号占位符 1">
            <a:extLst>
              <a:ext uri="{FF2B5EF4-FFF2-40B4-BE49-F238E27FC236}">
                <a16:creationId xmlns:a16="http://schemas.microsoft.com/office/drawing/2014/main" id="{7A4030B1-16AB-4D88-965F-6532B0FDA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6256" y="79047"/>
            <a:ext cx="2133600" cy="365125"/>
          </a:xfrm>
        </p:spPr>
        <p:txBody>
          <a:bodyPr/>
          <a:lstStyle/>
          <a:p>
            <a:r>
              <a:rPr lang="en-US" altLang="zh-CN" sz="1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315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0" y="-27384"/>
            <a:ext cx="9144000" cy="461665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Reactor Neutrino Oscillations</a:t>
            </a:r>
            <a:endParaRPr lang="zh-CN" altLang="en-US" dirty="0"/>
          </a:p>
        </p:txBody>
      </p:sp>
      <p:pic>
        <p:nvPicPr>
          <p:cNvPr id="5" name="Picture 25" descr="allbaseline_dyb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134" y="548034"/>
            <a:ext cx="4536504" cy="367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09" descr="DYB_layout20100221_e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64088" y="607029"/>
            <a:ext cx="3672513" cy="36280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003" y="4294060"/>
            <a:ext cx="3704598" cy="1356226"/>
          </a:xfrm>
          <a:prstGeom prst="rect">
            <a:avLst/>
          </a:prstGeom>
        </p:spPr>
      </p:pic>
      <p:sp>
        <p:nvSpPr>
          <p:cNvPr id="8" name="TextBox 2"/>
          <p:cNvSpPr txBox="1">
            <a:spLocks noChangeArrowheads="1"/>
          </p:cNvSpPr>
          <p:nvPr/>
        </p:nvSpPr>
        <p:spPr bwMode="auto">
          <a:xfrm>
            <a:off x="1619672" y="4365104"/>
            <a:ext cx="3532827" cy="2262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>
                <a:latin typeface="+mj-lt"/>
              </a:rPr>
              <a:t>Double </a:t>
            </a:r>
            <a:r>
              <a:rPr lang="en-US" sz="2000" b="1" dirty="0" err="1">
                <a:latin typeface="+mj-lt"/>
              </a:rPr>
              <a:t>Chooz</a:t>
            </a:r>
            <a:r>
              <a:rPr lang="en-US" sz="2000" b="1" dirty="0">
                <a:latin typeface="+mj-lt"/>
              </a:rPr>
              <a:t> (far detector):</a:t>
            </a:r>
          </a:p>
          <a:p>
            <a:pPr>
              <a:spcAft>
                <a:spcPts val="600"/>
              </a:spcAft>
            </a:pPr>
            <a:r>
              <a:rPr lang="en-US" altLang="zh-CN" b="1" dirty="0">
                <a:solidFill>
                  <a:srgbClr val="000090"/>
                </a:solidFill>
                <a:latin typeface="Trebuchet MS" pitchFamily="34" charset="0"/>
              </a:rPr>
              <a:t>sin</a:t>
            </a:r>
            <a:r>
              <a:rPr lang="en-US" altLang="zh-CN" b="1" baseline="30000" dirty="0">
                <a:solidFill>
                  <a:srgbClr val="000090"/>
                </a:solidFill>
                <a:latin typeface="Trebuchet MS" pitchFamily="34" charset="0"/>
              </a:rPr>
              <a:t>2 </a:t>
            </a:r>
            <a:r>
              <a:rPr lang="el-GR" altLang="zh-CN" b="1" dirty="0">
                <a:solidFill>
                  <a:srgbClr val="000090"/>
                </a:solidFill>
                <a:latin typeface="Trebuchet MS"/>
                <a:ea typeface="Symbol" charset="2"/>
                <a:cs typeface="Symbol" charset="2"/>
              </a:rPr>
              <a:t>θ</a:t>
            </a:r>
            <a:r>
              <a:rPr lang="en-US" altLang="zh-CN" b="1" baseline="-25000" dirty="0">
                <a:solidFill>
                  <a:srgbClr val="000090"/>
                </a:solidFill>
                <a:latin typeface="Trebuchet MS" pitchFamily="34" charset="0"/>
              </a:rPr>
              <a:t>13 </a:t>
            </a:r>
            <a:r>
              <a:rPr lang="en-US" altLang="zh-CN" b="1" dirty="0">
                <a:solidFill>
                  <a:srgbClr val="000090"/>
                </a:solidFill>
                <a:latin typeface="Trebuchet MS" pitchFamily="34" charset="0"/>
              </a:rPr>
              <a:t>= 0.022 ± 0.013</a:t>
            </a:r>
            <a:endParaRPr lang="en-US" sz="1800" b="1" dirty="0">
              <a:solidFill>
                <a:srgbClr val="13783B"/>
              </a:solidFill>
              <a:latin typeface="Trebuchet MS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2000" b="1" dirty="0" err="1">
                <a:latin typeface="+mj-lt"/>
              </a:rPr>
              <a:t>Daya</a:t>
            </a:r>
            <a:r>
              <a:rPr lang="en-US" sz="2000" b="1" dirty="0">
                <a:latin typeface="+mj-lt"/>
              </a:rPr>
              <a:t> Bay (near + far detectors):</a:t>
            </a:r>
          </a:p>
          <a:p>
            <a:pPr>
              <a:spcAft>
                <a:spcPts val="600"/>
              </a:spcAft>
            </a:pPr>
            <a:r>
              <a:rPr lang="en-US" altLang="zh-CN" b="1" dirty="0">
                <a:solidFill>
                  <a:srgbClr val="000090"/>
                </a:solidFill>
                <a:latin typeface="Trebuchet MS" pitchFamily="34" charset="0"/>
              </a:rPr>
              <a:t>sin</a:t>
            </a:r>
            <a:r>
              <a:rPr lang="en-US" altLang="zh-CN" b="1" baseline="30000" dirty="0">
                <a:solidFill>
                  <a:srgbClr val="000090"/>
                </a:solidFill>
                <a:latin typeface="Trebuchet MS" pitchFamily="34" charset="0"/>
              </a:rPr>
              <a:t>2 </a:t>
            </a:r>
            <a:r>
              <a:rPr lang="el-GR" altLang="zh-CN" b="1" dirty="0">
                <a:solidFill>
                  <a:srgbClr val="000090"/>
                </a:solidFill>
                <a:latin typeface="Trebuchet MS"/>
                <a:ea typeface="Symbol" charset="2"/>
                <a:cs typeface="Symbol" charset="2"/>
              </a:rPr>
              <a:t>θ</a:t>
            </a:r>
            <a:r>
              <a:rPr lang="en-US" altLang="zh-CN" b="1" baseline="-25000" dirty="0">
                <a:solidFill>
                  <a:srgbClr val="000090"/>
                </a:solidFill>
                <a:latin typeface="Trebuchet MS" pitchFamily="34" charset="0"/>
              </a:rPr>
              <a:t>13 </a:t>
            </a:r>
            <a:r>
              <a:rPr lang="en-US" altLang="zh-CN" b="1" dirty="0">
                <a:solidFill>
                  <a:srgbClr val="000090"/>
                </a:solidFill>
                <a:latin typeface="Trebuchet MS" pitchFamily="34" charset="0"/>
              </a:rPr>
              <a:t>= 0.024 ± 0.004</a:t>
            </a:r>
            <a:endParaRPr lang="en-US" sz="1800" b="1" dirty="0">
              <a:solidFill>
                <a:srgbClr val="000090"/>
              </a:solidFill>
              <a:latin typeface="Trebuchet MS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2000" b="1" dirty="0">
                <a:latin typeface="+mj-lt"/>
              </a:rPr>
              <a:t>RENO (near + far detectors):</a:t>
            </a:r>
          </a:p>
          <a:p>
            <a:pPr>
              <a:spcAft>
                <a:spcPts val="600"/>
              </a:spcAft>
            </a:pPr>
            <a:r>
              <a:rPr lang="en-US" altLang="zh-CN" b="1" dirty="0">
                <a:solidFill>
                  <a:srgbClr val="000090"/>
                </a:solidFill>
                <a:latin typeface="Trebuchet MS" pitchFamily="34" charset="0"/>
              </a:rPr>
              <a:t>sin</a:t>
            </a:r>
            <a:r>
              <a:rPr lang="en-US" altLang="zh-CN" b="1" baseline="30000" dirty="0">
                <a:solidFill>
                  <a:srgbClr val="000090"/>
                </a:solidFill>
                <a:latin typeface="Trebuchet MS" pitchFamily="34" charset="0"/>
              </a:rPr>
              <a:t>2</a:t>
            </a:r>
            <a:r>
              <a:rPr lang="el-GR" altLang="zh-CN" b="1" dirty="0">
                <a:solidFill>
                  <a:srgbClr val="000090"/>
                </a:solidFill>
                <a:latin typeface="Trebuchet MS"/>
                <a:ea typeface="Symbol" charset="2"/>
                <a:cs typeface="Symbol" charset="2"/>
              </a:rPr>
              <a:t> θ</a:t>
            </a:r>
            <a:r>
              <a:rPr lang="en-US" altLang="zh-CN" b="1" baseline="-25000" dirty="0">
                <a:solidFill>
                  <a:srgbClr val="000090"/>
                </a:solidFill>
                <a:latin typeface="Trebuchet MS" pitchFamily="34" charset="0"/>
              </a:rPr>
              <a:t>13 </a:t>
            </a:r>
            <a:r>
              <a:rPr lang="en-US" altLang="zh-CN" b="1" dirty="0">
                <a:solidFill>
                  <a:srgbClr val="000090"/>
                </a:solidFill>
                <a:latin typeface="Trebuchet MS" pitchFamily="34" charset="0"/>
              </a:rPr>
              <a:t>= 0.029 ± 0.006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158907" y="4725144"/>
            <a:ext cx="1295400" cy="369332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 i="1" dirty="0">
                <a:solidFill>
                  <a:srgbClr val="FFFF00"/>
                </a:solidFill>
                <a:latin typeface="Trebuchet MS" pitchFamily="34" charset="0"/>
              </a:rPr>
              <a:t>Dec. 2011</a:t>
            </a:r>
            <a:endParaRPr lang="en-US" altLang="zh-CN" b="1" dirty="0">
              <a:solidFill>
                <a:srgbClr val="FFFF00"/>
              </a:solidFill>
              <a:latin typeface="Trebuchet MS" pitchFamily="34" charset="0"/>
            </a:endParaRP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158907" y="5425012"/>
            <a:ext cx="1295400" cy="369332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 i="1" dirty="0">
                <a:solidFill>
                  <a:srgbClr val="FFFF00"/>
                </a:solidFill>
                <a:latin typeface="Trebuchet MS" pitchFamily="34" charset="0"/>
              </a:rPr>
              <a:t>Mar. 2012</a:t>
            </a:r>
            <a:endParaRPr lang="en-US" altLang="zh-CN" b="1" dirty="0">
              <a:solidFill>
                <a:srgbClr val="FFFF00"/>
              </a:solidFill>
              <a:latin typeface="Trebuchet MS" pitchFamily="34" charset="0"/>
            </a:endParaRP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158907" y="6182820"/>
            <a:ext cx="1295400" cy="369332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 i="1" dirty="0">
                <a:solidFill>
                  <a:srgbClr val="FFFF00"/>
                </a:solidFill>
                <a:latin typeface="Trebuchet MS" pitchFamily="34" charset="0"/>
              </a:rPr>
              <a:t>Apr. 2012</a:t>
            </a:r>
            <a:endParaRPr lang="en-US" altLang="zh-CN" b="1" dirty="0">
              <a:solidFill>
                <a:srgbClr val="FFFF00"/>
              </a:solidFill>
              <a:latin typeface="Trebuchet MS" pitchFamily="34" charset="0"/>
            </a:endParaRPr>
          </a:p>
        </p:txBody>
      </p:sp>
      <p:sp>
        <p:nvSpPr>
          <p:cNvPr id="12" name="Text Box 34"/>
          <p:cNvSpPr txBox="1">
            <a:spLocks noChangeArrowheads="1"/>
          </p:cNvSpPr>
          <p:nvPr/>
        </p:nvSpPr>
        <p:spPr bwMode="auto">
          <a:xfrm>
            <a:off x="4480251" y="4725744"/>
            <a:ext cx="762000" cy="369332"/>
          </a:xfrm>
          <a:prstGeom prst="rect">
            <a:avLst/>
          </a:prstGeom>
          <a:solidFill>
            <a:srgbClr val="92D05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Trebuchet MS" pitchFamily="34" charset="0"/>
              </a:rPr>
              <a:t>1.7</a:t>
            </a:r>
            <a:r>
              <a:rPr lang="el-GR" altLang="zh-CN" b="1" dirty="0">
                <a:latin typeface="Trebuchet MS" pitchFamily="34" charset="0"/>
                <a:cs typeface="Tahoma" pitchFamily="34" charset="0"/>
              </a:rPr>
              <a:t>σ</a:t>
            </a:r>
          </a:p>
        </p:txBody>
      </p:sp>
      <p:sp>
        <p:nvSpPr>
          <p:cNvPr id="13" name="Text Box 34"/>
          <p:cNvSpPr txBox="1">
            <a:spLocks noChangeArrowheads="1"/>
          </p:cNvSpPr>
          <p:nvPr/>
        </p:nvSpPr>
        <p:spPr bwMode="auto">
          <a:xfrm>
            <a:off x="4480251" y="5468174"/>
            <a:ext cx="762000" cy="369332"/>
          </a:xfrm>
          <a:prstGeom prst="rect">
            <a:avLst/>
          </a:prstGeom>
          <a:solidFill>
            <a:srgbClr val="92D05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Trebuchet MS" pitchFamily="34" charset="0"/>
              </a:rPr>
              <a:t>5.2</a:t>
            </a:r>
            <a:r>
              <a:rPr lang="el-GR" altLang="zh-CN" b="1" dirty="0">
                <a:latin typeface="Trebuchet MS" pitchFamily="34" charset="0"/>
                <a:cs typeface="Tahoma" pitchFamily="34" charset="0"/>
              </a:rPr>
              <a:t>σ</a:t>
            </a:r>
          </a:p>
        </p:txBody>
      </p:sp>
      <p:sp>
        <p:nvSpPr>
          <p:cNvPr id="14" name="Text Box 34"/>
          <p:cNvSpPr txBox="1">
            <a:spLocks noChangeArrowheads="1"/>
          </p:cNvSpPr>
          <p:nvPr/>
        </p:nvSpPr>
        <p:spPr bwMode="auto">
          <a:xfrm>
            <a:off x="4492142" y="6210604"/>
            <a:ext cx="762000" cy="369332"/>
          </a:xfrm>
          <a:prstGeom prst="rect">
            <a:avLst/>
          </a:prstGeom>
          <a:solidFill>
            <a:srgbClr val="92D05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Trebuchet MS" pitchFamily="34" charset="0"/>
              </a:rPr>
              <a:t>4.9</a:t>
            </a:r>
            <a:r>
              <a:rPr lang="el-GR" altLang="zh-CN" b="1" dirty="0">
                <a:latin typeface="Trebuchet MS" pitchFamily="34" charset="0"/>
                <a:cs typeface="Tahoma" pitchFamily="34" charset="0"/>
              </a:rPr>
              <a:t>σ</a:t>
            </a:r>
          </a:p>
        </p:txBody>
      </p:sp>
      <p:sp>
        <p:nvSpPr>
          <p:cNvPr id="15" name="テキスト ボックス 35"/>
          <p:cNvSpPr txBox="1"/>
          <p:nvPr/>
        </p:nvSpPr>
        <p:spPr>
          <a:xfrm>
            <a:off x="3000556" y="679965"/>
            <a:ext cx="1283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 err="1">
                <a:solidFill>
                  <a:srgbClr val="FF0000"/>
                </a:solidFill>
              </a:rPr>
              <a:t>Daya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 Bay</a:t>
            </a:r>
          </a:p>
        </p:txBody>
      </p:sp>
      <p:sp>
        <p:nvSpPr>
          <p:cNvPr id="16" name="テキスト ボックス 31"/>
          <p:cNvSpPr txBox="1"/>
          <p:nvPr/>
        </p:nvSpPr>
        <p:spPr>
          <a:xfrm>
            <a:off x="6018957" y="5662016"/>
            <a:ext cx="242609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Discovery of reactor </a:t>
            </a:r>
          </a:p>
          <a:p>
            <a:pPr algn="ctr"/>
            <a:r>
              <a:rPr kumimoji="1" lang="en-US" altLang="ja-JP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neutrino oscillations</a:t>
            </a:r>
          </a:p>
          <a:p>
            <a:pPr algn="ctr"/>
            <a:r>
              <a:rPr kumimoji="1" lang="en-US" altLang="ja-JP" sz="7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17" name="テキスト ボックス 31"/>
          <p:cNvSpPr txBox="1"/>
          <p:nvPr/>
        </p:nvSpPr>
        <p:spPr>
          <a:xfrm>
            <a:off x="5254142" y="6259764"/>
            <a:ext cx="3902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complete picture of three-flavor neutrino oscillations!</a:t>
            </a:r>
            <a:endParaRPr kumimoji="1" lang="ja-JP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灯片编号占位符 1">
            <a:extLst>
              <a:ext uri="{FF2B5EF4-FFF2-40B4-BE49-F238E27FC236}">
                <a16:creationId xmlns:a16="http://schemas.microsoft.com/office/drawing/2014/main" id="{EBED8C39-C0EA-4DA2-AC98-A975EECD3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6256" y="79047"/>
            <a:ext cx="2133600" cy="365125"/>
          </a:xfrm>
        </p:spPr>
        <p:txBody>
          <a:bodyPr/>
          <a:lstStyle/>
          <a:p>
            <a:r>
              <a:rPr lang="en-US" altLang="zh-CN" sz="1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8600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AE67112-A1C2-45BD-A0DE-0C39E2D81369}"/>
              </a:ext>
            </a:extLst>
          </p:cNvPr>
          <p:cNvSpPr txBox="1"/>
          <p:nvPr/>
        </p:nvSpPr>
        <p:spPr>
          <a:xfrm>
            <a:off x="0" y="0"/>
            <a:ext cx="9144000" cy="461665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 Status of Neutrino Oscillations</a:t>
            </a:r>
            <a:endParaRPr lang="zh-CN" altLang="en-US" sz="2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1">
            <a:extLst>
              <a:ext uri="{FF2B5EF4-FFF2-40B4-BE49-F238E27FC236}">
                <a16:creationId xmlns:a16="http://schemas.microsoft.com/office/drawing/2014/main" id="{613A0DEF-BC40-48C2-90F8-796D7145A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6256" y="79047"/>
            <a:ext cx="2133600" cy="365125"/>
          </a:xfrm>
        </p:spPr>
        <p:txBody>
          <a:bodyPr/>
          <a:lstStyle/>
          <a:p>
            <a:r>
              <a:rPr lang="en-US" altLang="zh-CN" sz="1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224880" y="918060"/>
            <a:ext cx="8784976" cy="463175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63CBE02-A678-4B28-B0B5-AA32B9C86F79}"/>
              </a:ext>
            </a:extLst>
          </p:cNvPr>
          <p:cNvSpPr txBox="1"/>
          <p:nvPr/>
        </p:nvSpPr>
        <p:spPr>
          <a:xfrm>
            <a:off x="4067944" y="523219"/>
            <a:ext cx="4941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</a:rPr>
              <a:t>Esteban </a:t>
            </a:r>
            <a:r>
              <a:rPr lang="en-US" altLang="zh-CN" b="1" i="1" dirty="0">
                <a:solidFill>
                  <a:srgbClr val="FF0000"/>
                </a:solidFill>
                <a:latin typeface="arial" panose="020B0604020202020204" pitchFamily="34" charset="0"/>
              </a:rPr>
              <a:t>et al.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</a:rPr>
              <a:t>, 2007.14792, </a:t>
            </a:r>
            <a:r>
              <a:rPr lang="en-US" altLang="zh-CN" b="1" dirty="0" err="1">
                <a:solidFill>
                  <a:srgbClr val="0000FF"/>
                </a:solidFill>
                <a:latin typeface="arial" panose="020B0604020202020204" pitchFamily="34" charset="0"/>
              </a:rPr>
              <a:t>NuFIT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 5.0 (2020)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55576" y="2681624"/>
            <a:ext cx="432048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755576" y="3935701"/>
            <a:ext cx="432048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749342" y="4955165"/>
            <a:ext cx="8143138" cy="5400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138D0E5-6C37-41C9-B8EE-44FC15910354}"/>
              </a:ext>
            </a:extLst>
          </p:cNvPr>
          <p:cNvSpPr txBox="1"/>
          <p:nvPr/>
        </p:nvSpPr>
        <p:spPr>
          <a:xfrm>
            <a:off x="0" y="5579948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Future neutrino oscillation experiments will measure the 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octant of </a:t>
            </a:r>
            <a:r>
              <a:rPr lang="el-GR" altLang="zh-CN" b="1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θ</a:t>
            </a:r>
            <a:r>
              <a:rPr lang="en-US" altLang="zh-CN" b="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23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, the 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CP-violating phase </a:t>
            </a:r>
            <a:r>
              <a:rPr lang="el-GR" altLang="zh-CN" b="1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δ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, and the 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neutrino mass ordering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The most restrictive bound on absolute neutrino masses is coming from cosmological observations: </a:t>
            </a:r>
            <a:r>
              <a:rPr lang="en-US" altLang="zh-CN" b="1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</a:t>
            </a:r>
            <a:r>
              <a:rPr lang="en-US" altLang="zh-CN" b="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+ </a:t>
            </a:r>
            <a:r>
              <a:rPr lang="en-US" altLang="zh-CN" b="1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</a:t>
            </a:r>
            <a:r>
              <a:rPr lang="en-US" altLang="zh-CN" b="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+ </a:t>
            </a:r>
            <a:r>
              <a:rPr lang="en-US" altLang="zh-CN" b="1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</a:t>
            </a:r>
            <a:r>
              <a:rPr lang="en-US" altLang="zh-CN" b="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&lt; 0.12 eV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(Planck)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92DA1F7-103F-41FF-9698-D6DAA24571CE}"/>
              </a:ext>
            </a:extLst>
          </p:cNvPr>
          <p:cNvSpPr/>
          <p:nvPr/>
        </p:nvSpPr>
        <p:spPr>
          <a:xfrm>
            <a:off x="0" y="536977"/>
            <a:ext cx="3717776" cy="3820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Basic neutrino parameters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2318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251520" y="569506"/>
            <a:ext cx="3269580" cy="59323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899592" y="6495147"/>
                <a:ext cx="220707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𝜮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en-US" sz="1600" b="1" dirty="0"/>
                  <a:t>  </a:t>
                </a:r>
                <a:r>
                  <a:rPr lang="en-US" altLang="zh-CN" sz="1600" b="1" dirty="0"/>
                  <a:t>[eV]</a:t>
                </a:r>
                <a:endParaRPr lang="zh-CN" altLang="en-US" sz="1600" b="1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6495147"/>
                <a:ext cx="2207079" cy="246221"/>
              </a:xfrm>
              <a:prstGeom prst="rect">
                <a:avLst/>
              </a:prstGeom>
              <a:blipFill rotWithShape="0">
                <a:blip r:embed="rId3"/>
                <a:stretch>
                  <a:fillRect l="-3315" t="-24390" r="-4696" b="-487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1763688" y="771540"/>
            <a:ext cx="1576293" cy="2579526"/>
          </a:xfrm>
          <a:prstGeom prst="rect">
            <a:avLst/>
          </a:prstGeom>
          <a:solidFill>
            <a:schemeClr val="accent6">
              <a:lumMod val="60000"/>
              <a:lumOff val="4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 rot="5400000">
            <a:off x="2180398" y="2129926"/>
            <a:ext cx="19269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dirty="0"/>
              <a:t>Cosmological Bound</a:t>
            </a:r>
            <a:endParaRPr lang="zh-CN" altLang="en-US" sz="1600" b="1" dirty="0"/>
          </a:p>
        </p:txBody>
      </p:sp>
      <p:sp>
        <p:nvSpPr>
          <p:cNvPr id="11" name="矩形 10"/>
          <p:cNvSpPr/>
          <p:nvPr/>
        </p:nvSpPr>
        <p:spPr>
          <a:xfrm>
            <a:off x="696447" y="679957"/>
            <a:ext cx="2664000" cy="616859"/>
          </a:xfrm>
          <a:prstGeom prst="rect">
            <a:avLst/>
          </a:prstGeom>
          <a:solidFill>
            <a:schemeClr val="accent5">
              <a:lumMod val="60000"/>
              <a:lumOff val="4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93412" y="1212047"/>
            <a:ext cx="232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/>
              <a:t>Tritium </a:t>
            </a:r>
            <a:r>
              <a:rPr lang="el-GR" altLang="zh-CN" sz="1600" b="1" dirty="0"/>
              <a:t>β</a:t>
            </a:r>
            <a:r>
              <a:rPr lang="en-US" altLang="zh-CN" sz="1600" b="1" dirty="0"/>
              <a:t> decays (KATRIN)</a:t>
            </a:r>
            <a:endParaRPr lang="zh-CN" altLang="en-US" sz="1600" b="1" dirty="0"/>
          </a:p>
        </p:txBody>
      </p:sp>
      <p:sp>
        <p:nvSpPr>
          <p:cNvPr id="13" name="矩形 12"/>
          <p:cNvSpPr/>
          <p:nvPr/>
        </p:nvSpPr>
        <p:spPr>
          <a:xfrm>
            <a:off x="1763688" y="3728657"/>
            <a:ext cx="1576293" cy="2559838"/>
          </a:xfrm>
          <a:prstGeom prst="rect">
            <a:avLst/>
          </a:prstGeom>
          <a:solidFill>
            <a:schemeClr val="accent6">
              <a:lumMod val="60000"/>
              <a:lumOff val="4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 rot="5400000">
            <a:off x="2150332" y="5202845"/>
            <a:ext cx="19269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dirty="0"/>
              <a:t>Cosmological Bound</a:t>
            </a:r>
            <a:endParaRPr lang="zh-CN" altLang="en-US" sz="16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1196133" y="1497190"/>
            <a:ext cx="519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IO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99592" y="2517702"/>
            <a:ext cx="519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NO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99934" y="3663588"/>
            <a:ext cx="2650272" cy="1061556"/>
          </a:xfrm>
          <a:prstGeom prst="rect">
            <a:avLst/>
          </a:prstGeom>
          <a:solidFill>
            <a:schemeClr val="accent5">
              <a:lumMod val="60000"/>
              <a:lumOff val="4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90464" y="4186217"/>
            <a:ext cx="2825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err="1"/>
              <a:t>Neutrinoless</a:t>
            </a:r>
            <a:r>
              <a:rPr lang="en-US" altLang="zh-CN" sz="1600" b="1" dirty="0"/>
              <a:t> double-</a:t>
            </a:r>
            <a:r>
              <a:rPr lang="el-GR" altLang="zh-CN" sz="1600" b="1" dirty="0"/>
              <a:t>β</a:t>
            </a:r>
            <a:r>
              <a:rPr lang="en-US" altLang="zh-CN" sz="1600" b="1" dirty="0"/>
              <a:t> decays</a:t>
            </a:r>
            <a:endParaRPr lang="zh-CN" altLang="en-US" sz="1600" b="1" dirty="0"/>
          </a:p>
        </p:txBody>
      </p:sp>
      <p:sp>
        <p:nvSpPr>
          <p:cNvPr id="19" name="文本框 18"/>
          <p:cNvSpPr txBox="1"/>
          <p:nvPr/>
        </p:nvSpPr>
        <p:spPr>
          <a:xfrm>
            <a:off x="1096770" y="4627546"/>
            <a:ext cx="519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IO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22205" y="5805174"/>
            <a:ext cx="519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NO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928760" y="770934"/>
                <a:ext cx="2317596" cy="3443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zh-CN" alt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r>
                  <a:rPr lang="zh-CN" altLang="en-US" sz="1600" dirty="0"/>
                  <a:t> </a:t>
                </a:r>
                <a:r>
                  <a:rPr lang="en-US" altLang="zh-CN" sz="1600" dirty="0"/>
                  <a:t>[eV]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760" y="770934"/>
                <a:ext cx="2317596" cy="344325"/>
              </a:xfrm>
              <a:prstGeom prst="rect">
                <a:avLst/>
              </a:prstGeom>
              <a:blipFill rotWithShape="0">
                <a:blip r:embed="rId4"/>
                <a:stretch>
                  <a:fillRect l="-2100" t="-1754" r="-4462" b="-298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981774" y="3871011"/>
                <a:ext cx="1860638" cy="285784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zh-CN" altLang="el-GR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zh-CN" alt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𝑒𝑖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600" dirty="0"/>
                  <a:t>[eV]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774" y="3871011"/>
                <a:ext cx="1860638" cy="285784"/>
              </a:xfrm>
              <a:prstGeom prst="rect">
                <a:avLst/>
              </a:prstGeom>
              <a:blipFill rotWithShape="0">
                <a:blip r:embed="rId5"/>
                <a:stretch>
                  <a:fillRect l="-2623" t="-12766" r="-5574" b="-382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4"/>
          <p:cNvSpPr txBox="1"/>
          <p:nvPr/>
        </p:nvSpPr>
        <p:spPr>
          <a:xfrm>
            <a:off x="4002208" y="476672"/>
            <a:ext cx="4292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m</a:t>
            </a:r>
            <a:r>
              <a:rPr lang="en-US" sz="2000" b="1" baseline="-25000" dirty="0"/>
              <a:t>1 </a:t>
            </a:r>
            <a:r>
              <a:rPr lang="en-US" sz="2000" b="1" dirty="0"/>
              <a:t>&lt; </a:t>
            </a:r>
            <a:r>
              <a:rPr lang="en-US" sz="2000" b="1" i="1" dirty="0"/>
              <a:t>m</a:t>
            </a:r>
            <a:r>
              <a:rPr lang="en-US" sz="2000" b="1" baseline="-25000" dirty="0"/>
              <a:t>2 </a:t>
            </a:r>
            <a:r>
              <a:rPr lang="en-US" sz="2000" b="1" dirty="0"/>
              <a:t>&lt; </a:t>
            </a:r>
            <a:r>
              <a:rPr lang="en-US" sz="2000" b="1" i="1" dirty="0"/>
              <a:t>m</a:t>
            </a:r>
            <a:r>
              <a:rPr lang="en-US" sz="2000" b="1" baseline="-25000" dirty="0"/>
              <a:t>3</a:t>
            </a:r>
            <a:r>
              <a:rPr lang="en-US" sz="2000" b="1" dirty="0"/>
              <a:t> (</a:t>
            </a:r>
            <a:r>
              <a:rPr lang="en-US" sz="2000" b="1" dirty="0">
                <a:solidFill>
                  <a:srgbClr val="0000FF"/>
                </a:solidFill>
              </a:rPr>
              <a:t>NO</a:t>
            </a:r>
            <a:r>
              <a:rPr lang="en-US" sz="2000" b="1" dirty="0"/>
              <a:t>) or </a:t>
            </a:r>
            <a:r>
              <a:rPr lang="en-US" sz="2000" b="1" i="1" dirty="0"/>
              <a:t>m</a:t>
            </a:r>
            <a:r>
              <a:rPr lang="en-US" sz="2000" b="1" baseline="-25000" dirty="0"/>
              <a:t>3 </a:t>
            </a:r>
            <a:r>
              <a:rPr lang="en-US" sz="2000" b="1" dirty="0"/>
              <a:t>&lt; </a:t>
            </a:r>
            <a:r>
              <a:rPr lang="en-US" sz="2000" b="1" i="1" dirty="0"/>
              <a:t>m</a:t>
            </a:r>
            <a:r>
              <a:rPr lang="en-US" sz="2000" b="1" baseline="-25000" dirty="0"/>
              <a:t>1 </a:t>
            </a:r>
            <a:r>
              <a:rPr lang="en-US" sz="2000" b="1" dirty="0"/>
              <a:t>&lt; </a:t>
            </a:r>
            <a:r>
              <a:rPr lang="en-US" sz="2000" b="1" i="1" dirty="0"/>
              <a:t>m</a:t>
            </a:r>
            <a:r>
              <a:rPr lang="en-US" sz="2000" b="1" baseline="-25000" dirty="0"/>
              <a:t>2</a:t>
            </a:r>
            <a:r>
              <a:rPr lang="en-US" sz="2000" b="1" dirty="0"/>
              <a:t> (</a:t>
            </a:r>
            <a:r>
              <a:rPr lang="en-US" sz="2000" b="1" dirty="0">
                <a:solidFill>
                  <a:srgbClr val="FF0000"/>
                </a:solidFill>
              </a:rPr>
              <a:t>IO</a:t>
            </a:r>
            <a:r>
              <a:rPr lang="en-US" sz="2000" b="1" dirty="0"/>
              <a:t>) </a:t>
            </a:r>
          </a:p>
        </p:txBody>
      </p:sp>
      <p:sp>
        <p:nvSpPr>
          <p:cNvPr id="28" name="矩形 27"/>
          <p:cNvSpPr/>
          <p:nvPr/>
        </p:nvSpPr>
        <p:spPr>
          <a:xfrm>
            <a:off x="683568" y="3276870"/>
            <a:ext cx="2666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>
                <a:solidFill>
                  <a:srgbClr val="FF0000"/>
                </a:solidFill>
                <a:ea typeface="黑体" panose="02010609060101010101" pitchFamily="49" charset="-122"/>
              </a:rPr>
              <a:t>Capozzi</a:t>
            </a:r>
            <a:r>
              <a:rPr lang="en-US" altLang="zh-CN" b="1" dirty="0">
                <a:solidFill>
                  <a:srgbClr val="FF0000"/>
                </a:solidFill>
                <a:ea typeface="黑体" panose="02010609060101010101" pitchFamily="49" charset="-122"/>
              </a:rPr>
              <a:t> et al., 2003.08511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6">
            <a:lum bright="-20000" contrast="40000"/>
          </a:blip>
          <a:stretch>
            <a:fillRect/>
          </a:stretch>
        </p:blipFill>
        <p:spPr>
          <a:xfrm>
            <a:off x="4243053" y="3789040"/>
            <a:ext cx="4355795" cy="2960133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4927966" y="3871011"/>
            <a:ext cx="288439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b="1" dirty="0" err="1">
                <a:solidFill>
                  <a:srgbClr val="FF0000"/>
                </a:solidFill>
                <a:ea typeface="黑体" panose="02010609060101010101" pitchFamily="49" charset="-122"/>
              </a:rPr>
              <a:t>Abazajian</a:t>
            </a:r>
            <a:r>
              <a:rPr lang="en-US" altLang="zh-CN" b="1" dirty="0">
                <a:solidFill>
                  <a:srgbClr val="FF0000"/>
                </a:solidFill>
                <a:ea typeface="黑体" panose="02010609060101010101" pitchFamily="49" charset="-122"/>
              </a:rPr>
              <a:t> et al., 1907.04473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4">
                <a:extLst>
                  <a:ext uri="{FF2B5EF4-FFF2-40B4-BE49-F238E27FC236}">
                    <a16:creationId xmlns:a16="http://schemas.microsoft.com/office/drawing/2014/main" id="{D232DCDC-9D32-42BE-8DAE-60CFD15491F9}"/>
                  </a:ext>
                </a:extLst>
              </p:cNvPr>
              <p:cNvSpPr txBox="1"/>
              <p:nvPr/>
            </p:nvSpPr>
            <p:spPr>
              <a:xfrm>
                <a:off x="3995936" y="845798"/>
                <a:ext cx="5071124" cy="29432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Constraints on absolute neutrino masses</a:t>
                </a:r>
                <a:endParaRPr lang="en-US" sz="2000" b="1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Wingdings" pitchFamily="2" charset="2"/>
                  <a:buChar char="§"/>
                </a:pPr>
                <a:r>
                  <a:rPr lang="en-US" b="1" dirty="0"/>
                  <a:t>Tritium </a:t>
                </a:r>
                <a:r>
                  <a:rPr lang="el-GR" b="1" dirty="0"/>
                  <a:t>β</a:t>
                </a:r>
                <a:r>
                  <a:rPr lang="en-US" b="1" dirty="0"/>
                  <a:t> decays (95% C.L.) </a:t>
                </a:r>
              </a:p>
              <a:p>
                <a:r>
                  <a:rPr lang="en-US" b="1" dirty="0"/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zh-CN" alt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>
                        <a:latin typeface="Cambria Math" panose="02040503050406030204" pitchFamily="18" charset="0"/>
                      </a:rPr>
                      <m:t>𝐞𝐕</m:t>
                    </m:r>
                  </m:oMath>
                </a14:m>
                <a:r>
                  <a:rPr lang="en-US" altLang="zh-CN" b="1" dirty="0"/>
                  <a:t>     (KATRIN 2021)</a:t>
                </a:r>
              </a:p>
              <a:p>
                <a:pPr marL="342900" indent="-342900">
                  <a:buFont typeface="Wingdings" pitchFamily="2" charset="2"/>
                  <a:buChar char="§"/>
                </a:pPr>
                <a:r>
                  <a:rPr lang="en-US" altLang="zh-CN" b="1" dirty="0" err="1"/>
                  <a:t>Neutrinoless</a:t>
                </a:r>
                <a:r>
                  <a:rPr lang="en-US" altLang="zh-CN" b="1" dirty="0"/>
                  <a:t> double-</a:t>
                </a:r>
                <a:r>
                  <a:rPr lang="el-GR" altLang="zh-CN" b="1" dirty="0"/>
                  <a:t>β</a:t>
                </a:r>
                <a:r>
                  <a:rPr lang="en-US" altLang="zh-CN" b="1" dirty="0"/>
                  <a:t> decays (90% C.L.)</a:t>
                </a:r>
              </a:p>
              <a:p>
                <a:r>
                  <a:rPr lang="en-US" altLang="zh-CN" b="1" dirty="0"/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𝜷</m:t>
                        </m:r>
                        <m:r>
                          <a:rPr lang="zh-CN" alt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𝟎𝟔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𝟏𝟔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>
                        <a:latin typeface="Cambria Math" panose="02040503050406030204" pitchFamily="18" charset="0"/>
                      </a:rPr>
                      <m:t>𝐞𝐕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altLang="zh-CN" b="1" dirty="0"/>
                  <a:t> (</a:t>
                </a:r>
                <a:r>
                  <a:rPr lang="en-US" altLang="zh-CN" b="1" dirty="0" err="1"/>
                  <a:t>KamLAND</a:t>
                </a:r>
                <a:r>
                  <a:rPr lang="en-US" altLang="zh-CN" b="1" dirty="0"/>
                  <a:t>-Zen)</a:t>
                </a:r>
              </a:p>
              <a:p>
                <a:r>
                  <a:rPr lang="en-US" altLang="zh-CN" b="1" dirty="0"/>
                  <a:t>        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𝟏𝟓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𝟒𝟎</m:t>
                        </m:r>
                      </m:e>
                    </m:d>
                    <m:r>
                      <a:rPr lang="en-US" altLang="zh-CN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>
                        <a:latin typeface="Cambria Math" panose="02040503050406030204" pitchFamily="18" charset="0"/>
                      </a:rPr>
                      <m:t>𝐞𝐕</m:t>
                    </m:r>
                  </m:oMath>
                </a14:m>
                <a:r>
                  <a:rPr lang="en-US" altLang="zh-CN" b="1" dirty="0"/>
                  <a:t>   (EXO-200)</a:t>
                </a:r>
              </a:p>
              <a:p>
                <a:r>
                  <a:rPr lang="en-US" altLang="zh-CN" b="1" dirty="0"/>
                  <a:t>        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𝟎𝟖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𝟏𝟖</m:t>
                        </m:r>
                      </m:e>
                    </m:d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𝐞𝐕</m:t>
                    </m:r>
                  </m:oMath>
                </a14:m>
                <a:r>
                  <a:rPr lang="en-US" altLang="zh-CN" b="1" dirty="0"/>
                  <a:t>   (GERDA-II)</a:t>
                </a:r>
              </a:p>
              <a:p>
                <a:r>
                  <a:rPr lang="en-US" altLang="zh-CN" b="1" dirty="0"/>
                  <a:t>        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𝟎𝟖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𝟑𝟓</m:t>
                        </m:r>
                      </m:e>
                    </m:d>
                    <m:r>
                      <a:rPr lang="en-US" altLang="zh-CN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>
                        <a:latin typeface="Cambria Math" panose="02040503050406030204" pitchFamily="18" charset="0"/>
                      </a:rPr>
                      <m:t>𝐞𝐕</m:t>
                    </m:r>
                  </m:oMath>
                </a14:m>
                <a:r>
                  <a:rPr lang="en-US" altLang="zh-CN" b="1" dirty="0"/>
                  <a:t>   (CUORE)</a:t>
                </a:r>
              </a:p>
              <a:p>
                <a:pPr marL="342900" indent="-342900">
                  <a:buFont typeface="Wingdings" pitchFamily="2" charset="2"/>
                  <a:buChar char="§"/>
                </a:pPr>
                <a:r>
                  <a:rPr lang="en-US" altLang="zh-CN" b="1" dirty="0"/>
                  <a:t>Cosmological observations (95% probability)</a:t>
                </a:r>
              </a:p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>
                        <a:latin typeface="Cambria Math" panose="02040503050406030204" pitchFamily="18" charset="0"/>
                      </a:rPr>
                      <m:t>𝐞𝐕</m:t>
                    </m:r>
                  </m:oMath>
                </a14:m>
                <a:r>
                  <a:rPr lang="en-US" altLang="zh-CN" b="1" dirty="0"/>
                  <a:t>   (Planck) </a:t>
                </a:r>
              </a:p>
            </p:txBody>
          </p:sp>
        </mc:Choice>
        <mc:Fallback xmlns="">
          <p:sp>
            <p:nvSpPr>
              <p:cNvPr id="25" name="TextBox 4">
                <a:extLst>
                  <a:ext uri="{FF2B5EF4-FFF2-40B4-BE49-F238E27FC236}">
                    <a16:creationId xmlns:a16="http://schemas.microsoft.com/office/drawing/2014/main" id="{D232DCDC-9D32-42BE-8DAE-60CFD1549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845798"/>
                <a:ext cx="5071124" cy="2943242"/>
              </a:xfrm>
              <a:prstGeom prst="rect">
                <a:avLst/>
              </a:prstGeom>
              <a:blipFill>
                <a:blip r:embed="rId7"/>
                <a:stretch>
                  <a:fillRect l="-1324" t="-1242" b="-22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D1E6BCD4-623E-4731-B855-327A0FCF431D}"/>
              </a:ext>
            </a:extLst>
          </p:cNvPr>
          <p:cNvSpPr txBox="1"/>
          <p:nvPr/>
        </p:nvSpPr>
        <p:spPr>
          <a:xfrm>
            <a:off x="0" y="0"/>
            <a:ext cx="9144000" cy="461665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 Status of Absolute Neutrino Masses</a:t>
            </a:r>
            <a:endParaRPr lang="zh-CN" altLang="en-US" sz="2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灯片编号占位符 1">
            <a:extLst>
              <a:ext uri="{FF2B5EF4-FFF2-40B4-BE49-F238E27FC236}">
                <a16:creationId xmlns:a16="http://schemas.microsoft.com/office/drawing/2014/main" id="{A30B8C22-9277-4822-990B-7225D931C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6256" y="79047"/>
            <a:ext cx="2133600" cy="365125"/>
          </a:xfrm>
        </p:spPr>
        <p:txBody>
          <a:bodyPr/>
          <a:lstStyle/>
          <a:p>
            <a:r>
              <a:rPr lang="en-US" altLang="zh-CN" sz="1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5565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7493"/>
            <a:ext cx="9155288" cy="461665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Open Questions in Neutrino Physics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10"/>
              <p:cNvSpPr txBox="1">
                <a:spLocks noChangeArrowheads="1"/>
              </p:cNvSpPr>
              <p:nvPr/>
            </p:nvSpPr>
            <p:spPr bwMode="auto">
              <a:xfrm>
                <a:off x="72008" y="836712"/>
                <a:ext cx="4631772" cy="149650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en-US" altLang="zh-CN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ahoma" pitchFamily="34" charset="0"/>
                  </a:rPr>
                  <a:t>Normal or Inverted 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ahoma" pitchFamily="34" charset="0"/>
                  </a:rPr>
                  <a:t>(</a:t>
                </a:r>
                <a:r>
                  <a:rPr lang="en-US" altLang="zh-CN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ahoma" pitchFamily="34" charset="0"/>
                  </a:rPr>
                  <a:t>sign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b="1" i="1">
                            <a:solidFill>
                              <a:srgbClr val="FF0000"/>
                            </a:solidFill>
                            <a:latin typeface="Cambria Math"/>
                            <a:ea typeface="微软雅黑" pitchFamily="34" charset="-122"/>
                          </a:rPr>
                          <m:t>𝚫</m:t>
                        </m:r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n-US" altLang="zh-CN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ahoma" pitchFamily="34" charset="0"/>
                  </a:rPr>
                  <a:t>?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ahoma" pitchFamily="34" charset="0"/>
                  </a:rPr>
                  <a:t>)</a:t>
                </a: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ahoma" pitchFamily="34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kumimoji="1" lang="en-US" altLang="zh-CN" b="1" dirty="0" err="1">
                    <a:latin typeface="微软雅黑" panose="020B0503020204020204" pitchFamily="34" charset="-122"/>
                    <a:ea typeface="微软雅黑" panose="020B0503020204020204" pitchFamily="34" charset="-122"/>
                    <a:cs typeface="Tahoma" pitchFamily="34" charset="0"/>
                  </a:rPr>
                  <a:t>Leptonic</a:t>
                </a:r>
                <a:r>
                  <a:rPr kumimoji="1"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ahoma" pitchFamily="34" charset="0"/>
                  </a:rPr>
                  <a:t> CP Violation (</a:t>
                </a:r>
                <a:r>
                  <a:rPr kumimoji="1" lang="el-GR" altLang="zh-CN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ahoma" pitchFamily="34" charset="0"/>
                  </a:rPr>
                  <a:t>δ</a:t>
                </a:r>
                <a:r>
                  <a:rPr kumimoji="1" lang="en-US" altLang="zh-CN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ahoma" pitchFamily="34" charset="0"/>
                  </a:rPr>
                  <a:t> = ?</a:t>
                </a:r>
                <a:r>
                  <a:rPr kumimoji="1"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ahoma" pitchFamily="34" charset="0"/>
                  </a:rPr>
                  <a:t>)</a:t>
                </a: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kumimoji="1"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ahoma" pitchFamily="34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kumimoji="1"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ahoma" pitchFamily="34" charset="0"/>
                  </a:rPr>
                  <a:t>Octant of </a:t>
                </a:r>
                <a:r>
                  <a:rPr kumimoji="1" lang="el-G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ahoma" pitchFamily="34" charset="0"/>
                  </a:rPr>
                  <a:t>θ</a:t>
                </a:r>
                <a:r>
                  <a:rPr kumimoji="1" lang="en-US" altLang="zh-CN" b="1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ahoma" pitchFamily="34" charset="0"/>
                  </a:rPr>
                  <a:t>23</a:t>
                </a:r>
                <a:r>
                  <a:rPr kumimoji="1"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ahoma" pitchFamily="34" charset="0"/>
                  </a:rPr>
                  <a:t> (</a:t>
                </a:r>
                <a:r>
                  <a:rPr kumimoji="1" lang="en-US" altLang="zh-CN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ahoma" pitchFamily="34" charset="0"/>
                  </a:rPr>
                  <a:t>&gt; or &lt; 45</a:t>
                </a:r>
                <a:r>
                  <a:rPr kumimoji="1" lang="en-US" altLang="zh-CN" b="1" baseline="300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ahoma" pitchFamily="34" charset="0"/>
                  </a:rPr>
                  <a:t>o</a:t>
                </a:r>
                <a:r>
                  <a:rPr kumimoji="1" lang="en-US" altLang="zh-CN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ahoma" pitchFamily="34" charset="0"/>
                  </a:rPr>
                  <a:t>?</a:t>
                </a:r>
                <a:r>
                  <a:rPr kumimoji="1"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ahoma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7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008" y="836712"/>
                <a:ext cx="4631772" cy="1496500"/>
              </a:xfrm>
              <a:prstGeom prst="rect">
                <a:avLst/>
              </a:prstGeom>
              <a:blipFill rotWithShape="0">
                <a:blip r:embed="rId2"/>
                <a:stretch>
                  <a:fillRect l="-921" t="-813" b="-5285"/>
                </a:stretch>
              </a:blip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10"/>
              <p:cNvSpPr txBox="1">
                <a:spLocks noChangeArrowheads="1"/>
              </p:cNvSpPr>
              <p:nvPr/>
            </p:nvSpPr>
            <p:spPr bwMode="auto">
              <a:xfrm>
                <a:off x="72008" y="2502665"/>
                <a:ext cx="5580112" cy="150368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en-US" altLang="zh-CN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ahoma" pitchFamily="34" charset="0"/>
                  </a:rPr>
                  <a:t>Absolute Neutrino Masses 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ahoma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𝐥𝐢𝐠𝐡𝐭𝐞𝐬𝐭</m:t>
                        </m:r>
                      </m:sub>
                    </m:sSub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zh-CN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ahoma" pitchFamily="34" charset="0"/>
                  </a:rPr>
                  <a:t>?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ahoma" pitchFamily="34" charset="0"/>
                  </a:rPr>
                  <a:t>)</a:t>
                </a: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ahoma" pitchFamily="34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kumimoji="1" lang="en-US" altLang="zh-CN" b="1" dirty="0" err="1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ahoma" pitchFamily="34" charset="0"/>
                  </a:rPr>
                  <a:t>Majorana</a:t>
                </a:r>
                <a:r>
                  <a:rPr kumimoji="1" lang="en-US" altLang="zh-CN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ahoma" pitchFamily="34" charset="0"/>
                  </a:rPr>
                  <a:t> or Dirac Nature </a:t>
                </a:r>
                <a:r>
                  <a:rPr kumimoji="1"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ahoma" pitchFamily="34" charset="0"/>
                  </a:rPr>
                  <a:t>(</a:t>
                </a:r>
                <a:r>
                  <a:rPr kumimoji="1" lang="el-GR" altLang="zh-CN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ahoma" pitchFamily="34" charset="0"/>
                  </a:rPr>
                  <a:t>ν</a:t>
                </a:r>
                <a:r>
                  <a:rPr kumimoji="1" lang="en-US" altLang="zh-CN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ahoma" pitchFamily="34" charset="0"/>
                  </a:rPr>
                  <a:t>=</a:t>
                </a:r>
                <a:r>
                  <a:rPr kumimoji="1" lang="el-GR" altLang="zh-CN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ahoma" pitchFamily="34" charset="0"/>
                  </a:rPr>
                  <a:t>ν</a:t>
                </a:r>
                <a:r>
                  <a:rPr kumimoji="1" lang="en-US" altLang="zh-CN" b="1" baseline="300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ahoma" pitchFamily="34" charset="0"/>
                  </a:rPr>
                  <a:t>C</a:t>
                </a:r>
                <a:r>
                  <a:rPr lang="en-US" altLang="zh-CN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ahoma" pitchFamily="34" charset="0"/>
                  </a:rPr>
                  <a:t> ?</a:t>
                </a:r>
                <a:r>
                  <a:rPr kumimoji="1"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ahoma" pitchFamily="34" charset="0"/>
                  </a:rPr>
                  <a:t>)</a:t>
                </a: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kumimoji="1"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ahoma" pitchFamily="34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kumimoji="1" lang="en-US" altLang="zh-CN" b="1" dirty="0" err="1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ahoma" pitchFamily="34" charset="0"/>
                  </a:rPr>
                  <a:t>Majorana</a:t>
                </a:r>
                <a:r>
                  <a:rPr kumimoji="1" lang="en-US" altLang="zh-CN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ahoma" pitchFamily="34" charset="0"/>
                  </a:rPr>
                  <a:t> CP-Violating Phases </a:t>
                </a:r>
                <a:r>
                  <a:rPr kumimoji="1"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ahoma" pitchFamily="34" charset="0"/>
                  </a:rPr>
                  <a:t>(</a:t>
                </a:r>
                <a:r>
                  <a:rPr kumimoji="1" lang="en-US" altLang="zh-CN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ahoma" pitchFamily="34" charset="0"/>
                  </a:rPr>
                  <a:t>how?</a:t>
                </a:r>
                <a:r>
                  <a:rPr kumimoji="1"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ahoma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8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008" y="2502665"/>
                <a:ext cx="5580112" cy="1503681"/>
              </a:xfrm>
              <a:prstGeom prst="rect">
                <a:avLst/>
              </a:prstGeom>
              <a:blipFill>
                <a:blip r:embed="rId3"/>
                <a:stretch>
                  <a:fillRect l="-765" t="-2439" b="-5691"/>
                </a:stretch>
              </a:blip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66001" y="4581128"/>
            <a:ext cx="4055708" cy="2031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ahoma" pitchFamily="34" charset="0"/>
              </a:rPr>
              <a:t>Extra Neutrino Species 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Tahoma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ahoma" pitchFamily="34" charset="0"/>
              </a:rPr>
              <a:t>Exotic Neutrino Interactions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Tahoma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ahoma" pitchFamily="34" charset="0"/>
              </a:rPr>
              <a:t>Various LNV &amp; LFV Processes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Tahoma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ahoma" pitchFamily="34" charset="0"/>
              </a:rPr>
              <a:t>Leptonic</a:t>
            </a: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ahoma" pitchFamily="34" charset="0"/>
              </a:rPr>
              <a:t> </a:t>
            </a:r>
            <a:r>
              <a:rPr kumimoji="1"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ahoma" pitchFamily="34" charset="0"/>
              </a:rPr>
              <a:t>Unitarity</a:t>
            </a: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ahoma" pitchFamily="34" charset="0"/>
              </a:rPr>
              <a:t> Violation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5160299" y="4581128"/>
            <a:ext cx="3948205" cy="2031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itchFamily="34" charset="0"/>
              </a:rPr>
              <a:t>Origin of Neutrino Masses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Tahoma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ahoma" pitchFamily="34" charset="0"/>
              </a:rPr>
              <a:t>Flavor Structure (Symmetry?)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Tahoma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ahoma" pitchFamily="34" charset="0"/>
              </a:rPr>
              <a:t>Quark-Lepton Connection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Tahoma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ahoma" pitchFamily="34" charset="0"/>
              </a:rPr>
              <a:t>Relations to DM, BAU, or NP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66499" y="852242"/>
            <a:ext cx="3743357" cy="3169634"/>
          </a:xfrm>
          <a:prstGeom prst="rect">
            <a:avLst/>
          </a:prstGeom>
        </p:spPr>
      </p:pic>
      <p:sp>
        <p:nvSpPr>
          <p:cNvPr id="11" name="灯片编号占位符 1">
            <a:extLst>
              <a:ext uri="{FF2B5EF4-FFF2-40B4-BE49-F238E27FC236}">
                <a16:creationId xmlns:a16="http://schemas.microsoft.com/office/drawing/2014/main" id="{BB137F0D-1FA1-407C-A374-6CE5C72EB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6256" y="79047"/>
            <a:ext cx="2133600" cy="365125"/>
          </a:xfrm>
        </p:spPr>
        <p:txBody>
          <a:bodyPr/>
          <a:lstStyle/>
          <a:p>
            <a:r>
              <a:rPr lang="en-US" altLang="zh-CN" sz="1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9590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A1CC9C3-D522-491B-A083-838427821B06}"/>
              </a:ext>
            </a:extLst>
          </p:cNvPr>
          <p:cNvSpPr txBox="1"/>
          <p:nvPr/>
        </p:nvSpPr>
        <p:spPr>
          <a:xfrm>
            <a:off x="0" y="0"/>
            <a:ext cx="9144000" cy="461665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Origin of Neutrino Masses</a:t>
            </a:r>
            <a:endParaRPr lang="zh-CN" altLang="en-US" sz="2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1">
            <a:extLst>
              <a:ext uri="{FF2B5EF4-FFF2-40B4-BE49-F238E27FC236}">
                <a16:creationId xmlns:a16="http://schemas.microsoft.com/office/drawing/2014/main" id="{371D55B6-E3DB-494F-992A-C8E4D8034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6256" y="79047"/>
            <a:ext cx="2133600" cy="365125"/>
          </a:xfrm>
        </p:spPr>
        <p:txBody>
          <a:bodyPr/>
          <a:lstStyle/>
          <a:p>
            <a:r>
              <a:rPr lang="en-US" altLang="zh-CN" sz="1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881844" y="942598"/>
            <a:ext cx="7380312" cy="565654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138D0E5-6C37-41C9-B8EE-44FC15910354}"/>
              </a:ext>
            </a:extLst>
          </p:cNvPr>
          <p:cNvSpPr txBox="1"/>
          <p:nvPr/>
        </p:nvSpPr>
        <p:spPr>
          <a:xfrm>
            <a:off x="0" y="523220"/>
            <a:ext cx="8748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Extend the SM with new particles but keep its gauge symmetries intact</a:t>
            </a:r>
            <a:endParaRPr lang="en-US" altLang="zh-CN" sz="20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63CBE02-A678-4B28-B0B5-AA32B9C86F79}"/>
              </a:ext>
            </a:extLst>
          </p:cNvPr>
          <p:cNvSpPr txBox="1"/>
          <p:nvPr/>
        </p:nvSpPr>
        <p:spPr>
          <a:xfrm>
            <a:off x="5656020" y="1060211"/>
            <a:ext cx="34879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 err="1">
                <a:solidFill>
                  <a:srgbClr val="FF0000"/>
                </a:solidFill>
                <a:latin typeface="arial" panose="020B0604020202020204" pitchFamily="34" charset="0"/>
              </a:rPr>
              <a:t>Ohlsson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, SZ, Nat. </a:t>
            </a:r>
            <a:r>
              <a:rPr lang="en-US" altLang="zh-CN" sz="1600" b="1" dirty="0" err="1">
                <a:solidFill>
                  <a:srgbClr val="FF0000"/>
                </a:solidFill>
                <a:latin typeface="arial" panose="020B0604020202020204" pitchFamily="34" charset="0"/>
              </a:rPr>
              <a:t>Commun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., 2014</a:t>
            </a:r>
            <a:endParaRPr lang="zh-CN" altLang="en-US" sz="1600" dirty="0">
              <a:solidFill>
                <a:srgbClr val="0000FF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71600" y="1229488"/>
            <a:ext cx="2520280" cy="22837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011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899592" y="620688"/>
            <a:ext cx="7684899" cy="2016224"/>
          </a:xfrm>
          <a:prstGeom prst="rect">
            <a:avLst/>
          </a:prstGeom>
        </p:spPr>
      </p:pic>
      <p:sp>
        <p:nvSpPr>
          <p:cNvPr id="4" name="标题 1"/>
          <p:cNvSpPr txBox="1">
            <a:spLocks/>
          </p:cNvSpPr>
          <p:nvPr/>
        </p:nvSpPr>
        <p:spPr>
          <a:xfrm>
            <a:off x="0" y="3680"/>
            <a:ext cx="9144000" cy="544354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History of 0</a:t>
            </a:r>
            <a:r>
              <a:rPr lang="el-GR" altLang="zh-CN" dirty="0"/>
              <a:t>ν</a:t>
            </a:r>
            <a:r>
              <a:rPr lang="en-US" altLang="zh-CN" dirty="0"/>
              <a:t>2</a:t>
            </a:r>
            <a:r>
              <a:rPr lang="el-GR" altLang="zh-CN" dirty="0"/>
              <a:t>β</a:t>
            </a:r>
            <a:r>
              <a:rPr lang="en-US" altLang="zh-CN" dirty="0"/>
              <a:t> Decays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8" y="836200"/>
            <a:ext cx="1312540" cy="190974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21" y="955646"/>
            <a:ext cx="1265567" cy="179077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0" y="2865710"/>
            <a:ext cx="9144000" cy="923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 1935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Maria Goeppert-Mayer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published the first calculation of 2</a:t>
            </a:r>
            <a:r>
              <a:rPr lang="el-GR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ν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l-GR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β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decay rates based on the Fermi theory (proposed in 1934). It was acknowledged in her paper that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Eugene Wigner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suggested this problem. 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lum bright="-20000" contrast="40000"/>
          </a:blip>
          <a:stretch>
            <a:fillRect/>
          </a:stretch>
        </p:blipFill>
        <p:spPr>
          <a:xfrm>
            <a:off x="670672" y="3923020"/>
            <a:ext cx="7913819" cy="29349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667" y="4454968"/>
            <a:ext cx="1465891" cy="185435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668344" y="6300609"/>
            <a:ext cx="1444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Wendell Furry</a:t>
            </a:r>
          </a:p>
          <a:p>
            <a:r>
              <a:rPr lang="en-US" altLang="zh-CN" sz="1600" b="1" dirty="0"/>
              <a:t>(1907 – 1984)</a:t>
            </a:r>
            <a:endParaRPr lang="zh-CN" altLang="en-US" sz="1600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0" y="6274851"/>
            <a:ext cx="1619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err="1"/>
              <a:t>Ettore</a:t>
            </a:r>
            <a:r>
              <a:rPr lang="en-US" altLang="zh-CN" sz="1600" b="1" dirty="0"/>
              <a:t> </a:t>
            </a:r>
            <a:r>
              <a:rPr lang="en-US" altLang="zh-CN" sz="1600" b="1" dirty="0" err="1"/>
              <a:t>Majorana</a:t>
            </a:r>
            <a:endParaRPr lang="en-US" altLang="zh-CN" sz="1600" b="1" dirty="0"/>
          </a:p>
          <a:p>
            <a:pPr algn="ctr"/>
            <a:r>
              <a:rPr kumimoji="1"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ahoma" pitchFamily="34" charset="0"/>
              </a:rPr>
              <a:t>(</a:t>
            </a:r>
            <a:r>
              <a:rPr kumimoji="1" lang="el-GR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itchFamily="34" charset="0"/>
              </a:rPr>
              <a:t>ν</a:t>
            </a:r>
            <a:r>
              <a:rPr kumimoji="1"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itchFamily="34" charset="0"/>
              </a:rPr>
              <a:t>=</a:t>
            </a:r>
            <a:r>
              <a:rPr kumimoji="1" lang="el-GR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itchFamily="34" charset="0"/>
              </a:rPr>
              <a:t>ν</a:t>
            </a:r>
            <a:r>
              <a:rPr kumimoji="1" lang="en-US" altLang="zh-CN" sz="1600" b="1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itchFamily="34" charset="0"/>
              </a:rPr>
              <a:t>C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itchFamily="34" charset="0"/>
              </a:rPr>
              <a:t>?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ahoma" pitchFamily="34" charset="0"/>
              </a:rPr>
              <a:t> </a:t>
            </a:r>
            <a:r>
              <a:rPr lang="en-US" altLang="zh-CN" sz="1600" b="1" dirty="0"/>
              <a:t>1937)</a:t>
            </a: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4427984" y="6300609"/>
            <a:ext cx="3096344" cy="87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1541946" y="6491973"/>
            <a:ext cx="6033898" cy="87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08" y="4365104"/>
            <a:ext cx="1425080" cy="1898685"/>
          </a:xfrm>
          <a:prstGeom prst="rect">
            <a:avLst/>
          </a:prstGeom>
        </p:spPr>
      </p:pic>
      <p:sp>
        <p:nvSpPr>
          <p:cNvPr id="17" name="灯片编号占位符 1">
            <a:extLst>
              <a:ext uri="{FF2B5EF4-FFF2-40B4-BE49-F238E27FC236}">
                <a16:creationId xmlns:a16="http://schemas.microsoft.com/office/drawing/2014/main" id="{81E85DFF-DC67-47F0-8872-157438F85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6256" y="79047"/>
            <a:ext cx="2133600" cy="365125"/>
          </a:xfrm>
        </p:spPr>
        <p:txBody>
          <a:bodyPr/>
          <a:lstStyle/>
          <a:p>
            <a:r>
              <a:rPr lang="en-US" altLang="zh-CN" sz="1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439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8488</TotalTime>
  <Words>2002</Words>
  <Application>Microsoft Office PowerPoint</Application>
  <PresentationFormat>全屏显示(4:3)</PresentationFormat>
  <Paragraphs>352</Paragraphs>
  <Slides>29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5" baseType="lpstr">
      <vt:lpstr>Arial Unicode MS</vt:lpstr>
      <vt:lpstr>ＭＳ Ｐゴシック</vt:lpstr>
      <vt:lpstr>黑体</vt:lpstr>
      <vt:lpstr>宋体</vt:lpstr>
      <vt:lpstr>微软雅黑</vt:lpstr>
      <vt:lpstr>Angsana New</vt:lpstr>
      <vt:lpstr>Arial</vt:lpstr>
      <vt:lpstr>Arial</vt:lpstr>
      <vt:lpstr>Calibri</vt:lpstr>
      <vt:lpstr>Cambria Math</vt:lpstr>
      <vt:lpstr>Symbol</vt:lpstr>
      <vt:lpstr>Tahoma</vt:lpstr>
      <vt:lpstr>Trebuchet MS</vt:lpstr>
      <vt:lpstr>Wingdings</vt:lpstr>
      <vt:lpstr>Office 主题</vt:lpstr>
      <vt:lpstr>Equation</vt:lpstr>
      <vt:lpstr>Neutrinoless Double-β Decays &amp; ν Masses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zhoushun</dc:creator>
  <cp:lastModifiedBy>shun zhou</cp:lastModifiedBy>
  <cp:revision>509</cp:revision>
  <dcterms:created xsi:type="dcterms:W3CDTF">2016-08-08T06:22:09Z</dcterms:created>
  <dcterms:modified xsi:type="dcterms:W3CDTF">2021-05-20T16:17:05Z</dcterms:modified>
</cp:coreProperties>
</file>